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slides/slide276.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slides/slide265.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s/slide254.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slides/slide243.xml" ContentType="application/vnd.openxmlformats-officedocument.presentationml.slide+xml"/>
  <Override PartName="/ppt/notesMasters/notesMaster1.xml" ContentType="application/vnd.openxmlformats-officedocument.presentationml.notesMaster+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259.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s/slide248.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slides/slide237.xml" ContentType="application/vnd.openxmlformats-officedocument.presentationml.slide+xml"/>
  <Override PartName="/ppt/slides/slide284.xml" ContentType="application/vnd.openxmlformats-officedocument.presentationml.slide+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slides/slide262.xml" ContentType="application/vnd.openxmlformats-officedocument.presentationml.slide+xml"/>
  <Override PartName="/ppt/slides/slide273.xml" ContentType="application/vnd.openxmlformats-officedocument.presentationml.slide+xml"/>
  <Override PartName="/ppt/presentation.xml" ContentType="application/vnd.ms-powerpoint.presentation.macroEnabled.main+xml"/>
  <Override PartName="/ppt/slides/slide22.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ppt/slides/slide2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240.xml" ContentType="application/vnd.openxmlformats-officedocument.presentationml.slide+xml"/>
  <Override PartName="/ppt/notesSlides/notesSlide13.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slides/slide278.xml" ContentType="application/vnd.openxmlformats-officedocument.presentationml.slid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s/slide267.xml" ContentType="application/vnd.openxmlformats-officedocument.presentationml.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s/slide256.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s/slide234.xml" ContentType="application/vnd.openxmlformats-officedocument.presentationml.slide+xml"/>
  <Override PartName="/ppt/slides/slide245.xml" ContentType="application/vnd.openxmlformats-officedocument.presentationml.slide+xml"/>
  <Override PartName="/ppt/slides/slide281.xml" ContentType="application/vnd.openxmlformats-officedocument.presentationml.slide+xml"/>
  <Override PartName="/ppt/slides/slide41.xml" ContentType="application/vnd.openxmlformats-officedocument.presentationml.slide+xml"/>
  <Override PartName="/ppt/slides/slide223.xml" ContentType="application/vnd.openxmlformats-officedocument.presentationml.slide+xml"/>
  <Override PartName="/ppt/slides/slide270.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s/slide279.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239.xml" ContentType="application/vnd.openxmlformats-officedocument.presentationml.slide+xml"/>
  <Override PartName="/ppt/slides/slide257.xml" ContentType="application/vnd.openxmlformats-officedocument.presentationml.slide+xml"/>
  <Override PartName="/ppt/slides/slide268.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s/slide246.xml" ContentType="application/vnd.openxmlformats-officedocument.presentationml.slide+xml"/>
  <Override PartName="/ppt/slides/slide264.xml" ContentType="application/vnd.openxmlformats-officedocument.presentationml.slide+xml"/>
  <Override PartName="/ppt/slides/slide275.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s/slide235.xml" ContentType="application/vnd.openxmlformats-officedocument.presentationml.slide+xml"/>
  <Override PartName="/ppt/slides/slide253.xml" ContentType="application/vnd.openxmlformats-officedocument.presentationml.slide+xml"/>
  <Override PartName="/ppt/slides/slide2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s/slide242.xml" ContentType="application/vnd.openxmlformats-officedocument.presentationml.slide+xml"/>
  <Override PartName="/ppt/slides/slide260.xml" ContentType="application/vnd.openxmlformats-officedocument.presentationml.slide+xml"/>
  <Override PartName="/ppt/slides/slide27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231.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slides/slide220.xml" ContentType="application/vnd.openxmlformats-officedocument.presentationml.slide+xml"/>
  <Override PartName="/ppt/notesSlides/notesSlide11.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69.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2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s/slide236.xml" ContentType="application/vnd.openxmlformats-officedocument.presentationml.slide+xml"/>
  <Override PartName="/ppt/slides/slide247.xml" ContentType="application/vnd.openxmlformats-officedocument.presentationml.slide+xml"/>
  <Override PartName="/ppt/slides/slide283.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slides/slide272.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2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250.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slides/slide277.xml" ContentType="application/vnd.openxmlformats-officedocument.presentationml.slide+xml"/>
  <Override PartName="/ppt/notesSlides/notesSlide3.xml" ContentType="application/vnd.openxmlformats-officedocument.presentationml.notesSlide+xml"/>
  <Default Extension="bin" ContentType="application/vnd.ms-office.vbaPro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slides/slide255.xml" ContentType="application/vnd.openxmlformats-officedocument.presentationml.slide+xml"/>
  <Override PartName="/ppt/slides/slide266.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s/slide244.xml" ContentType="application/vnd.openxmlformats-officedocument.presentationml.slide+xml"/>
  <Override PartName="/ppt/slideLayouts/slideLayout3.xml" ContentType="application/vnd.openxmlformats-officedocument.presentationml.slideLayout+xml"/>
  <Override PartName="/ppt/slides/slide51.xml" ContentType="application/vnd.openxmlformats-officedocument.presentationml.slide+xml"/>
  <Override PartName="/ppt/slides/slide233.xml" ContentType="application/vnd.openxmlformats-officedocument.presentationml.slide+xml"/>
  <Override PartName="/ppt/slides/slide280.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notesSlides/notesSlide8.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s/slide238.xml" ContentType="application/vnd.openxmlformats-officedocument.presentationml.slide+xml"/>
  <Override PartName="/ppt/slides/slide249.xml" ContentType="application/vnd.openxmlformats-officedocument.presentationml.slide+xml"/>
  <Override PartName="/ppt/slides/slide2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227.xml" ContentType="application/vnd.openxmlformats-officedocument.presentationml.slide+xml"/>
  <Override PartName="/ppt/slides/slide274.xml" ContentType="application/vnd.openxmlformats-officedocument.presentationml.slid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slides/slide2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41.xml" ContentType="application/vnd.openxmlformats-officedocument.presentationml.slide+xml"/>
  <Override PartName="/ppt/slides/slide252.xml" ContentType="application/vnd.openxmlformats-officedocument.presentationml.slide+xml"/>
  <Override PartName="/ppt/slides/slide12.xml" ContentType="application/vnd.openxmlformats-officedocument.presentationml.slide+xml"/>
  <Override PartName="/ppt/slides/slide178.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s/slide167.xml" ContentType="application/vnd.openxmlformats-officedocument.presentationml.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7"/>
  </p:notesMasterIdLst>
  <p:sldIdLst>
    <p:sldId id="423" r:id="rId2"/>
    <p:sldId id="256" r:id="rId3"/>
    <p:sldId id="426" r:id="rId4"/>
    <p:sldId id="336" r:id="rId5"/>
    <p:sldId id="258" r:id="rId6"/>
    <p:sldId id="619" r:id="rId7"/>
    <p:sldId id="617" r:id="rId8"/>
    <p:sldId id="261" r:id="rId9"/>
    <p:sldId id="263" r:id="rId10"/>
    <p:sldId id="322" r:id="rId11"/>
    <p:sldId id="323" r:id="rId12"/>
    <p:sldId id="269" r:id="rId13"/>
    <p:sldId id="442" r:id="rId14"/>
    <p:sldId id="443" r:id="rId15"/>
    <p:sldId id="444" r:id="rId16"/>
    <p:sldId id="445" r:id="rId17"/>
    <p:sldId id="270" r:id="rId18"/>
    <p:sldId id="416" r:id="rId19"/>
    <p:sldId id="264" r:id="rId20"/>
    <p:sldId id="282" r:id="rId21"/>
    <p:sldId id="265" r:id="rId22"/>
    <p:sldId id="267" r:id="rId23"/>
    <p:sldId id="517" r:id="rId24"/>
    <p:sldId id="447" r:id="rId25"/>
    <p:sldId id="448" r:id="rId26"/>
    <p:sldId id="449" r:id="rId27"/>
    <p:sldId id="450" r:id="rId28"/>
    <p:sldId id="451" r:id="rId29"/>
    <p:sldId id="452" r:id="rId30"/>
    <p:sldId id="453" r:id="rId31"/>
    <p:sldId id="454" r:id="rId32"/>
    <p:sldId id="407" r:id="rId33"/>
    <p:sldId id="418" r:id="rId34"/>
    <p:sldId id="271" r:id="rId35"/>
    <p:sldId id="518" r:id="rId36"/>
    <p:sldId id="272" r:id="rId37"/>
    <p:sldId id="457" r:id="rId38"/>
    <p:sldId id="408" r:id="rId39"/>
    <p:sldId id="420" r:id="rId40"/>
    <p:sldId id="274" r:id="rId41"/>
    <p:sldId id="283" r:id="rId42"/>
    <p:sldId id="462" r:id="rId43"/>
    <p:sldId id="275" r:id="rId44"/>
    <p:sldId id="277" r:id="rId45"/>
    <p:sldId id="620" r:id="rId46"/>
    <p:sldId id="621" r:id="rId47"/>
    <p:sldId id="622" r:id="rId48"/>
    <p:sldId id="623" r:id="rId49"/>
    <p:sldId id="624" r:id="rId50"/>
    <p:sldId id="625" r:id="rId51"/>
    <p:sldId id="409" r:id="rId52"/>
    <p:sldId id="437" r:id="rId53"/>
    <p:sldId id="421" r:id="rId54"/>
    <p:sldId id="324" r:id="rId55"/>
    <p:sldId id="325" r:id="rId56"/>
    <p:sldId id="280" r:id="rId57"/>
    <p:sldId id="519" r:id="rId58"/>
    <p:sldId id="458" r:id="rId59"/>
    <p:sldId id="459" r:id="rId60"/>
    <p:sldId id="520" r:id="rId61"/>
    <p:sldId id="281" r:id="rId62"/>
    <p:sldId id="438" r:id="rId63"/>
    <p:sldId id="422" r:id="rId64"/>
    <p:sldId id="427" r:id="rId65"/>
    <p:sldId id="286" r:id="rId66"/>
    <p:sldId id="287" r:id="rId67"/>
    <p:sldId id="296" r:id="rId68"/>
    <p:sldId id="626" r:id="rId69"/>
    <p:sldId id="297" r:id="rId70"/>
    <p:sldId id="424" r:id="rId71"/>
    <p:sldId id="326" r:id="rId72"/>
    <p:sldId id="299" r:id="rId73"/>
    <p:sldId id="468" r:id="rId74"/>
    <p:sldId id="469" r:id="rId75"/>
    <p:sldId id="298" r:id="rId76"/>
    <p:sldId id="425" r:id="rId77"/>
    <p:sldId id="290" r:id="rId78"/>
    <p:sldId id="522" r:id="rId79"/>
    <p:sldId id="306" r:id="rId80"/>
    <p:sldId id="627" r:id="rId81"/>
    <p:sldId id="301" r:id="rId82"/>
    <p:sldId id="302" r:id="rId83"/>
    <p:sldId id="523" r:id="rId84"/>
    <p:sldId id="303" r:id="rId85"/>
    <p:sldId id="304" r:id="rId86"/>
    <p:sldId id="305" r:id="rId87"/>
    <p:sldId id="470" r:id="rId88"/>
    <p:sldId id="428" r:id="rId89"/>
    <p:sldId id="429" r:id="rId90"/>
    <p:sldId id="309" r:id="rId91"/>
    <p:sldId id="525" r:id="rId92"/>
    <p:sldId id="310" r:id="rId93"/>
    <p:sldId id="311" r:id="rId94"/>
    <p:sldId id="526" r:id="rId95"/>
    <p:sldId id="291" r:id="rId96"/>
    <p:sldId id="472" r:id="rId97"/>
    <p:sldId id="430" r:id="rId98"/>
    <p:sldId id="431" r:id="rId99"/>
    <p:sldId id="312" r:id="rId100"/>
    <p:sldId id="292" r:id="rId101"/>
    <p:sldId id="314" r:id="rId102"/>
    <p:sldId id="631" r:id="rId103"/>
    <p:sldId id="628" r:id="rId104"/>
    <p:sldId id="629" r:id="rId105"/>
    <p:sldId id="630" r:id="rId106"/>
    <p:sldId id="432" r:id="rId107"/>
    <p:sldId id="440" r:id="rId108"/>
    <p:sldId id="433" r:id="rId109"/>
    <p:sldId id="315" r:id="rId110"/>
    <p:sldId id="316" r:id="rId111"/>
    <p:sldId id="474" r:id="rId112"/>
    <p:sldId id="317" r:id="rId113"/>
    <p:sldId id="611" r:id="rId114"/>
    <p:sldId id="318" r:id="rId115"/>
    <p:sldId id="632" r:id="rId116"/>
    <p:sldId id="319" r:id="rId117"/>
    <p:sldId id="439" r:id="rId118"/>
    <p:sldId id="434" r:id="rId119"/>
    <p:sldId id="435" r:id="rId120"/>
    <p:sldId id="327" r:id="rId121"/>
    <p:sldId id="330" r:id="rId122"/>
    <p:sldId id="475" r:id="rId123"/>
    <p:sldId id="503" r:id="rId124"/>
    <p:sldId id="476" r:id="rId125"/>
    <p:sldId id="613" r:id="rId126"/>
    <p:sldId id="332" r:id="rId127"/>
    <p:sldId id="504" r:id="rId128"/>
    <p:sldId id="340" r:id="rId129"/>
    <p:sldId id="367" r:id="rId130"/>
    <p:sldId id="342" r:id="rId131"/>
    <p:sldId id="614" r:id="rId132"/>
    <p:sldId id="343" r:id="rId133"/>
    <p:sldId id="477" r:id="rId134"/>
    <p:sldId id="344" r:id="rId135"/>
    <p:sldId id="505" r:id="rId136"/>
    <p:sldId id="345" r:id="rId137"/>
    <p:sldId id="346" r:id="rId138"/>
    <p:sldId id="633" r:id="rId139"/>
    <p:sldId id="506" r:id="rId140"/>
    <p:sldId id="507" r:id="rId141"/>
    <p:sldId id="353" r:id="rId142"/>
    <p:sldId id="615" r:id="rId143"/>
    <p:sldId id="354" r:id="rId144"/>
    <p:sldId id="355" r:id="rId145"/>
    <p:sldId id="529" r:id="rId146"/>
    <p:sldId id="356" r:id="rId147"/>
    <p:sldId id="478" r:id="rId148"/>
    <p:sldId id="479" r:id="rId149"/>
    <p:sldId id="508" r:id="rId150"/>
    <p:sldId id="509" r:id="rId151"/>
    <p:sldId id="357" r:id="rId152"/>
    <p:sldId id="358" r:id="rId153"/>
    <p:sldId id="634" r:id="rId154"/>
    <p:sldId id="530" r:id="rId155"/>
    <p:sldId id="359" r:id="rId156"/>
    <p:sldId id="510" r:id="rId157"/>
    <p:sldId id="511" r:id="rId158"/>
    <p:sldId id="512" r:id="rId159"/>
    <p:sldId id="362" r:id="rId160"/>
    <p:sldId id="363" r:id="rId161"/>
    <p:sldId id="364" r:id="rId162"/>
    <p:sldId id="365" r:id="rId163"/>
    <p:sldId id="481" r:id="rId164"/>
    <p:sldId id="635" r:id="rId165"/>
    <p:sldId id="366" r:id="rId166"/>
    <p:sldId id="513" r:id="rId167"/>
    <p:sldId id="514" r:id="rId168"/>
    <p:sldId id="515" r:id="rId169"/>
    <p:sldId id="370" r:id="rId170"/>
    <p:sldId id="396" r:id="rId171"/>
    <p:sldId id="638" r:id="rId172"/>
    <p:sldId id="372" r:id="rId173"/>
    <p:sldId id="482" r:id="rId174"/>
    <p:sldId id="483" r:id="rId175"/>
    <p:sldId id="531" r:id="rId176"/>
    <p:sldId id="639" r:id="rId177"/>
    <p:sldId id="636" r:id="rId178"/>
    <p:sldId id="637" r:id="rId179"/>
    <p:sldId id="373" r:id="rId180"/>
    <p:sldId id="532" r:id="rId181"/>
    <p:sldId id="397" r:id="rId182"/>
    <p:sldId id="398" r:id="rId183"/>
    <p:sldId id="377" r:id="rId184"/>
    <p:sldId id="484" r:id="rId185"/>
    <p:sldId id="485" r:id="rId186"/>
    <p:sldId id="486" r:id="rId187"/>
    <p:sldId id="533" r:id="rId188"/>
    <p:sldId id="487" r:id="rId189"/>
    <p:sldId id="488" r:id="rId190"/>
    <p:sldId id="378" r:id="rId191"/>
    <p:sldId id="534" r:id="rId192"/>
    <p:sldId id="379" r:id="rId193"/>
    <p:sldId id="380" r:id="rId194"/>
    <p:sldId id="401" r:id="rId195"/>
    <p:sldId id="535" r:id="rId196"/>
    <p:sldId id="381" r:id="rId197"/>
    <p:sldId id="382" r:id="rId198"/>
    <p:sldId id="536" r:id="rId199"/>
    <p:sldId id="402" r:id="rId200"/>
    <p:sldId id="640" r:id="rId201"/>
    <p:sldId id="643" r:id="rId202"/>
    <p:sldId id="641" r:id="rId203"/>
    <p:sldId id="642" r:id="rId204"/>
    <p:sldId id="537" r:id="rId205"/>
    <p:sldId id="538" r:id="rId206"/>
    <p:sldId id="385" r:id="rId207"/>
    <p:sldId id="386" r:id="rId208"/>
    <p:sldId id="400" r:id="rId209"/>
    <p:sldId id="596" r:id="rId210"/>
    <p:sldId id="489" r:id="rId211"/>
    <p:sldId id="490" r:id="rId212"/>
    <p:sldId id="597" r:id="rId213"/>
    <p:sldId id="644" r:id="rId214"/>
    <p:sldId id="539" r:id="rId215"/>
    <p:sldId id="540" r:id="rId216"/>
    <p:sldId id="387" r:id="rId217"/>
    <p:sldId id="388" r:id="rId218"/>
    <p:sldId id="389" r:id="rId219"/>
    <p:sldId id="491" r:id="rId220"/>
    <p:sldId id="492" r:id="rId221"/>
    <p:sldId id="493" r:id="rId222"/>
    <p:sldId id="494" r:id="rId223"/>
    <p:sldId id="541" r:id="rId224"/>
    <p:sldId id="542" r:id="rId225"/>
    <p:sldId id="543" r:id="rId226"/>
    <p:sldId id="390" r:id="rId227"/>
    <p:sldId id="399" r:id="rId228"/>
    <p:sldId id="392" r:id="rId229"/>
    <p:sldId id="598" r:id="rId230"/>
    <p:sldId id="405" r:id="rId231"/>
    <p:sldId id="599" r:id="rId232"/>
    <p:sldId id="393" r:id="rId233"/>
    <p:sldId id="394" r:id="rId234"/>
    <p:sldId id="646" r:id="rId235"/>
    <p:sldId id="600" r:id="rId236"/>
    <p:sldId id="495" r:id="rId237"/>
    <p:sldId id="496" r:id="rId238"/>
    <p:sldId id="497" r:id="rId239"/>
    <p:sldId id="601" r:id="rId240"/>
    <p:sldId id="498" r:id="rId241"/>
    <p:sldId id="499" r:id="rId242"/>
    <p:sldId id="604" r:id="rId243"/>
    <p:sldId id="544" r:id="rId244"/>
    <p:sldId id="647" r:id="rId245"/>
    <p:sldId id="648" r:id="rId246"/>
    <p:sldId id="649" r:id="rId247"/>
    <p:sldId id="650" r:id="rId248"/>
    <p:sldId id="651" r:id="rId249"/>
    <p:sldId id="652" r:id="rId250"/>
    <p:sldId id="653" r:id="rId251"/>
    <p:sldId id="654" r:id="rId252"/>
    <p:sldId id="655" r:id="rId253"/>
    <p:sldId id="656" r:id="rId254"/>
    <p:sldId id="657" r:id="rId255"/>
    <p:sldId id="658" r:id="rId256"/>
    <p:sldId id="659" r:id="rId257"/>
    <p:sldId id="660" r:id="rId258"/>
    <p:sldId id="661" r:id="rId259"/>
    <p:sldId id="662" r:id="rId260"/>
    <p:sldId id="663" r:id="rId261"/>
    <p:sldId id="664" r:id="rId262"/>
    <p:sldId id="665" r:id="rId263"/>
    <p:sldId id="666" r:id="rId264"/>
    <p:sldId id="667" r:id="rId265"/>
    <p:sldId id="668" r:id="rId266"/>
    <p:sldId id="669" r:id="rId267"/>
    <p:sldId id="670" r:id="rId268"/>
    <p:sldId id="671" r:id="rId269"/>
    <p:sldId id="672" r:id="rId270"/>
    <p:sldId id="673" r:id="rId271"/>
    <p:sldId id="674" r:id="rId272"/>
    <p:sldId id="675" r:id="rId273"/>
    <p:sldId id="676" r:id="rId274"/>
    <p:sldId id="677" r:id="rId275"/>
    <p:sldId id="678" r:id="rId276"/>
    <p:sldId id="679" r:id="rId277"/>
    <p:sldId id="680" r:id="rId278"/>
    <p:sldId id="681" r:id="rId279"/>
    <p:sldId id="682" r:id="rId280"/>
    <p:sldId id="683" r:id="rId281"/>
    <p:sldId id="684" r:id="rId282"/>
    <p:sldId id="685" r:id="rId283"/>
    <p:sldId id="686" r:id="rId284"/>
    <p:sldId id="687" r:id="rId285"/>
    <p:sldId id="688" r:id="rId286"/>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990033"/>
    <a:srgbClr val="FFFF66"/>
    <a:srgbClr val="FF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78" autoAdjust="0"/>
    <p:restoredTop sz="86371" autoAdjust="0"/>
  </p:normalViewPr>
  <p:slideViewPr>
    <p:cSldViewPr>
      <p:cViewPr>
        <p:scale>
          <a:sx n="60" d="100"/>
          <a:sy n="60" d="100"/>
        </p:scale>
        <p:origin x="-1140" y="-228"/>
      </p:cViewPr>
      <p:guideLst>
        <p:guide orient="horz" pos="2160"/>
        <p:guide pos="2880"/>
      </p:guideLst>
    </p:cSldViewPr>
  </p:slideViewPr>
  <p:outlineViewPr>
    <p:cViewPr>
      <p:scale>
        <a:sx n="33" d="100"/>
        <a:sy n="33" d="100"/>
      </p:scale>
      <p:origin x="0" y="2514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viewProps" Target="viewProps.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theme" Target="theme/theme1.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tableStyles" Target="tableStyles.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slide" Target="slides/slide270.xml"/><Relationship Id="rId276" Type="http://schemas.openxmlformats.org/officeDocument/2006/relationships/slide" Target="slides/slide275.xml"/><Relationship Id="rId292" Type="http://schemas.microsoft.com/office/2006/relationships/vbaProject" Target="vbaProject.bin"/><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notesMaster" Target="notesMasters/notesMaster1.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slide" Target="slides/slide28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slide" Target="slides/slide276.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slide" Target="slides/slide28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07F674F1-976F-4572-BCE7-C78D4BC909C6}" type="slidenum">
              <a:rPr lang="ar-EG"/>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F3AC00-A89D-449F-8E26-93E868781499}" type="slidenum">
              <a:rPr lang="ar-EG"/>
              <a:pPr/>
              <a:t>18</a:t>
            </a:fld>
            <a:endParaRPr lang="en-CA"/>
          </a:p>
        </p:txBody>
      </p:sp>
      <p:sp>
        <p:nvSpPr>
          <p:cNvPr id="183298" name="Rectangle 2"/>
          <p:cNvSpPr>
            <a:spLocks noGrp="1" noRot="1" noChangeAspect="1" noChangeArrowheads="1" noTextEdit="1"/>
          </p:cNvSpPr>
          <p:nvPr>
            <p:ph type="sldImg"/>
          </p:nvPr>
        </p:nvSpPr>
        <p:spPr>
          <a:xfrm>
            <a:off x="1144588" y="685800"/>
            <a:ext cx="4572000" cy="3429000"/>
          </a:xfrm>
          <a:ln/>
        </p:spPr>
      </p:sp>
      <p:sp>
        <p:nvSpPr>
          <p:cNvPr id="18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A5062E-9697-4E50-99AF-839F0C33AE24}" type="slidenum">
              <a:rPr lang="ar-EG"/>
              <a:pPr/>
              <a:t>33</a:t>
            </a:fld>
            <a:endParaRPr lang="en-CA"/>
          </a:p>
        </p:txBody>
      </p:sp>
      <p:sp>
        <p:nvSpPr>
          <p:cNvPr id="186370" name="Rectangle 2"/>
          <p:cNvSpPr>
            <a:spLocks noGrp="1" noRot="1" noChangeAspect="1" noChangeArrowheads="1" noTextEdit="1"/>
          </p:cNvSpPr>
          <p:nvPr>
            <p:ph type="sldImg"/>
          </p:nvPr>
        </p:nvSpPr>
        <p:spPr>
          <a:xfrm>
            <a:off x="1144588" y="685800"/>
            <a:ext cx="4572000" cy="3429000"/>
          </a:xfrm>
          <a:ln/>
        </p:spPr>
      </p:sp>
      <p:sp>
        <p:nvSpPr>
          <p:cNvPr id="186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C99BBD-BF6F-4DA6-A778-CA7CD187BB3B}" type="slidenum">
              <a:rPr lang="ar-EG"/>
              <a:pPr/>
              <a:t>39</a:t>
            </a:fld>
            <a:endParaRPr lang="en-CA"/>
          </a:p>
        </p:txBody>
      </p:sp>
      <p:sp>
        <p:nvSpPr>
          <p:cNvPr id="189442" name="Rectangle 2"/>
          <p:cNvSpPr>
            <a:spLocks noGrp="1" noRot="1" noChangeAspect="1" noChangeArrowheads="1" noTextEdit="1"/>
          </p:cNvSpPr>
          <p:nvPr>
            <p:ph type="sldImg"/>
          </p:nvPr>
        </p:nvSpPr>
        <p:spPr>
          <a:xfrm>
            <a:off x="1144588" y="685800"/>
            <a:ext cx="4572000" cy="3429000"/>
          </a:xfrm>
          <a:ln/>
        </p:spPr>
      </p:sp>
      <p:sp>
        <p:nvSpPr>
          <p:cNvPr id="189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F0ABC2-1852-49E5-BD6E-FE9A3E85020B}" type="slidenum">
              <a:rPr lang="ar-EG"/>
              <a:pPr/>
              <a:t>76</a:t>
            </a:fld>
            <a:endParaRPr lang="en-CA"/>
          </a:p>
        </p:txBody>
      </p:sp>
      <p:sp>
        <p:nvSpPr>
          <p:cNvPr id="197634" name="Rectangle 2"/>
          <p:cNvSpPr>
            <a:spLocks noGrp="1" noRot="1" noChangeAspect="1" noChangeArrowheads="1" noTextEdit="1"/>
          </p:cNvSpPr>
          <p:nvPr>
            <p:ph type="sldImg"/>
          </p:nvPr>
        </p:nvSpPr>
        <p:spPr>
          <a:xfrm>
            <a:off x="1144588" y="685800"/>
            <a:ext cx="4572000" cy="3429000"/>
          </a:xfrm>
          <a:ln/>
        </p:spPr>
      </p:sp>
      <p:sp>
        <p:nvSpPr>
          <p:cNvPr id="197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CFBFDB-42ED-446F-84C2-F0FA63565F98}" type="slidenum">
              <a:rPr lang="ar-EG"/>
              <a:pPr/>
              <a:t>89</a:t>
            </a:fld>
            <a:endParaRPr lang="en-CA"/>
          </a:p>
        </p:txBody>
      </p:sp>
      <p:sp>
        <p:nvSpPr>
          <p:cNvPr id="202754" name="Rectangle 2"/>
          <p:cNvSpPr>
            <a:spLocks noGrp="1" noRot="1" noChangeAspect="1" noChangeArrowheads="1" noTextEdit="1"/>
          </p:cNvSpPr>
          <p:nvPr>
            <p:ph type="sldImg"/>
          </p:nvPr>
        </p:nvSpPr>
        <p:spPr>
          <a:xfrm>
            <a:off x="1144588" y="685800"/>
            <a:ext cx="4572000" cy="3429000"/>
          </a:xfrm>
          <a:ln/>
        </p:spPr>
      </p:sp>
      <p:sp>
        <p:nvSpPr>
          <p:cNvPr id="202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D32A4C-9941-4447-8A11-90134E317013}" type="slidenum">
              <a:rPr lang="ar-EG"/>
              <a:pPr/>
              <a:t>98</a:t>
            </a:fld>
            <a:endParaRPr lang="en-CA"/>
          </a:p>
        </p:txBody>
      </p:sp>
      <p:sp>
        <p:nvSpPr>
          <p:cNvPr id="205826" name="Rectangle 2"/>
          <p:cNvSpPr>
            <a:spLocks noGrp="1" noRot="1" noChangeAspect="1" noChangeArrowheads="1" noTextEdit="1"/>
          </p:cNvSpPr>
          <p:nvPr>
            <p:ph type="sldImg"/>
          </p:nvPr>
        </p:nvSpPr>
        <p:spPr>
          <a:xfrm>
            <a:off x="1144588" y="685800"/>
            <a:ext cx="4572000" cy="3429000"/>
          </a:xfrm>
          <a:ln/>
        </p:spPr>
      </p:sp>
      <p:sp>
        <p:nvSpPr>
          <p:cNvPr id="205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9DA6B4-974A-4A65-8902-794564D82587}" type="slidenum">
              <a:rPr lang="ar-EG"/>
              <a:pPr/>
              <a:t>135</a:t>
            </a:fld>
            <a:endParaRPr lang="en-CA"/>
          </a:p>
        </p:txBody>
      </p:sp>
      <p:sp>
        <p:nvSpPr>
          <p:cNvPr id="289794" name="Rectangle 2"/>
          <p:cNvSpPr>
            <a:spLocks noGrp="1" noRot="1" noChangeAspect="1" noChangeArrowheads="1" noTextEdit="1"/>
          </p:cNvSpPr>
          <p:nvPr>
            <p:ph type="sldImg"/>
          </p:nvPr>
        </p:nvSpPr>
        <p:spPr>
          <a:xfrm>
            <a:off x="1144588" y="685800"/>
            <a:ext cx="4572000" cy="3429000"/>
          </a:xfrm>
          <a:ln/>
        </p:spPr>
      </p:sp>
      <p:sp>
        <p:nvSpPr>
          <p:cNvPr id="289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B64C4B-8B87-4709-A029-D28CCDD9AD76}" type="slidenum">
              <a:rPr lang="ar-EG"/>
              <a:pPr/>
              <a:t>140</a:t>
            </a:fld>
            <a:endParaRPr lang="en-CA"/>
          </a:p>
        </p:txBody>
      </p:sp>
      <p:sp>
        <p:nvSpPr>
          <p:cNvPr id="292866" name="Rectangle 2"/>
          <p:cNvSpPr>
            <a:spLocks noGrp="1" noRot="1" noChangeAspect="1" noChangeArrowheads="1" noTextEdit="1"/>
          </p:cNvSpPr>
          <p:nvPr>
            <p:ph type="sldImg"/>
          </p:nvPr>
        </p:nvSpPr>
        <p:spPr>
          <a:xfrm>
            <a:off x="1144588" y="685800"/>
            <a:ext cx="4572000" cy="3429000"/>
          </a:xfrm>
          <a:ln/>
        </p:spPr>
      </p:sp>
      <p:sp>
        <p:nvSpPr>
          <p:cNvPr id="292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E0F4FF-8A43-49D7-8049-AB15F0B5B326}" type="slidenum">
              <a:rPr lang="ar-EG"/>
              <a:pPr/>
              <a:t>150</a:t>
            </a:fld>
            <a:endParaRPr lang="en-CA"/>
          </a:p>
        </p:txBody>
      </p:sp>
      <p:sp>
        <p:nvSpPr>
          <p:cNvPr id="295938" name="Rectangle 2"/>
          <p:cNvSpPr>
            <a:spLocks noGrp="1" noRot="1" noChangeAspect="1" noChangeArrowheads="1" noTextEdit="1"/>
          </p:cNvSpPr>
          <p:nvPr>
            <p:ph type="sldImg"/>
          </p:nvPr>
        </p:nvSpPr>
        <p:spPr>
          <a:xfrm>
            <a:off x="1144588" y="685800"/>
            <a:ext cx="4572000" cy="3429000"/>
          </a:xfrm>
          <a:ln/>
        </p:spPr>
      </p:sp>
      <p:sp>
        <p:nvSpPr>
          <p:cNvPr id="295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223251-750D-43AC-97A0-71426C94BB7D}" type="slidenum">
              <a:rPr lang="ar-EG"/>
              <a:pPr/>
              <a:t>191</a:t>
            </a:fld>
            <a:endParaRPr lang="en-CA"/>
          </a:p>
        </p:txBody>
      </p:sp>
      <p:sp>
        <p:nvSpPr>
          <p:cNvPr id="323586" name="Rectangle 2"/>
          <p:cNvSpPr>
            <a:spLocks noGrp="1" noRot="1" noChangeAspect="1" noChangeArrowheads="1" noTextEdit="1"/>
          </p:cNvSpPr>
          <p:nvPr>
            <p:ph type="sldImg"/>
          </p:nvPr>
        </p:nvSpPr>
        <p:spPr>
          <a:xfrm>
            <a:off x="1144588" y="685800"/>
            <a:ext cx="4572000" cy="3429000"/>
          </a:xfrm>
          <a:ln/>
        </p:spPr>
      </p:sp>
      <p:sp>
        <p:nvSpPr>
          <p:cNvPr id="323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3BF995-3E32-4DC1-87C2-6641D4FEFA5D}" type="slidenum">
              <a:rPr lang="ar-EG"/>
              <a:pPr/>
              <a:t>205</a:t>
            </a:fld>
            <a:endParaRPr lang="en-CA"/>
          </a:p>
        </p:txBody>
      </p:sp>
      <p:sp>
        <p:nvSpPr>
          <p:cNvPr id="329730" name="Rectangle 2"/>
          <p:cNvSpPr>
            <a:spLocks noGrp="1" noRot="1" noChangeAspect="1" noChangeArrowheads="1" noTextEdit="1"/>
          </p:cNvSpPr>
          <p:nvPr>
            <p:ph type="sldImg"/>
          </p:nvPr>
        </p:nvSpPr>
        <p:spPr>
          <a:xfrm>
            <a:off x="1144588" y="685800"/>
            <a:ext cx="4572000" cy="3429000"/>
          </a:xfrm>
          <a:ln/>
        </p:spPr>
      </p:sp>
      <p:sp>
        <p:nvSpPr>
          <p:cNvPr id="3297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E29B45-EEBA-40F8-A4D2-748EE0D9B4EE}" type="slidenum">
              <a:rPr lang="ar-EG"/>
              <a:pPr/>
              <a:t>215</a:t>
            </a:fld>
            <a:endParaRPr lang="en-CA"/>
          </a:p>
        </p:txBody>
      </p:sp>
      <p:sp>
        <p:nvSpPr>
          <p:cNvPr id="332802" name="Rectangle 2"/>
          <p:cNvSpPr>
            <a:spLocks noGrp="1" noRot="1" noChangeAspect="1" noChangeArrowheads="1" noTextEdit="1"/>
          </p:cNvSpPr>
          <p:nvPr>
            <p:ph type="sldImg"/>
          </p:nvPr>
        </p:nvSpPr>
        <p:spPr>
          <a:xfrm>
            <a:off x="1144588" y="685800"/>
            <a:ext cx="4572000" cy="3429000"/>
          </a:xfrm>
          <a:ln/>
        </p:spPr>
      </p:sp>
      <p:sp>
        <p:nvSpPr>
          <p:cNvPr id="332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20FF10-EE48-43FE-B9FD-444BFB234944}" type="slidenum">
              <a:rPr lang="ar-EG"/>
              <a:pPr/>
              <a:t>258</a:t>
            </a:fld>
            <a:endParaRPr lang="en-CA"/>
          </a:p>
        </p:txBody>
      </p:sp>
      <p:sp>
        <p:nvSpPr>
          <p:cNvPr id="461826" name="Rectangle 2"/>
          <p:cNvSpPr>
            <a:spLocks noGrp="1" noRot="1" noChangeAspect="1" noChangeArrowheads="1" noTextEdit="1"/>
          </p:cNvSpPr>
          <p:nvPr>
            <p:ph type="sldImg"/>
          </p:nvPr>
        </p:nvSpPr>
        <p:spPr>
          <a:xfrm>
            <a:off x="1144588" y="685800"/>
            <a:ext cx="4572000" cy="3429000"/>
          </a:xfrm>
          <a:ln/>
        </p:spPr>
      </p:sp>
      <p:sp>
        <p:nvSpPr>
          <p:cNvPr id="4618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760642-3DC3-4192-BCB5-D3849CD848EA}" type="slidenum">
              <a:rPr lang="ar-EG"/>
              <a:pPr/>
              <a:t>265</a:t>
            </a:fld>
            <a:endParaRPr lang="en-CA"/>
          </a:p>
        </p:txBody>
      </p:sp>
      <p:sp>
        <p:nvSpPr>
          <p:cNvPr id="470018" name="Rectangle 2"/>
          <p:cNvSpPr>
            <a:spLocks noGrp="1" noRot="1" noChangeAspect="1" noChangeArrowheads="1" noTextEdit="1"/>
          </p:cNvSpPr>
          <p:nvPr>
            <p:ph type="sldImg"/>
          </p:nvPr>
        </p:nvSpPr>
        <p:spPr>
          <a:xfrm>
            <a:off x="1144588" y="685800"/>
            <a:ext cx="4572000" cy="3429000"/>
          </a:xfrm>
          <a:ln/>
        </p:spPr>
      </p:sp>
      <p:sp>
        <p:nvSpPr>
          <p:cNvPr id="4700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DA56D4-9F2B-464F-8EBB-3C952D0F6114}" type="slidenum">
              <a:rPr lang="ar-EG"/>
              <a:pPr/>
              <a:t>271</a:t>
            </a:fld>
            <a:endParaRPr lang="en-CA"/>
          </a:p>
        </p:txBody>
      </p:sp>
      <p:sp>
        <p:nvSpPr>
          <p:cNvPr id="477186" name="Rectangle 2"/>
          <p:cNvSpPr>
            <a:spLocks noGrp="1" noRot="1" noChangeAspect="1" noChangeArrowheads="1" noTextEdit="1"/>
          </p:cNvSpPr>
          <p:nvPr>
            <p:ph type="sldImg"/>
          </p:nvPr>
        </p:nvSpPr>
        <p:spPr>
          <a:xfrm>
            <a:off x="1144588" y="685800"/>
            <a:ext cx="4572000" cy="3429000"/>
          </a:xfrm>
          <a:ln/>
        </p:spPr>
      </p:sp>
      <p:sp>
        <p:nvSpPr>
          <p:cNvPr id="4771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92546" name="Rectangle 2"/>
          <p:cNvSpPr>
            <a:spLocks noGrp="1" noChangeArrowheads="1"/>
          </p:cNvSpPr>
          <p:nvPr>
            <p:ph type="ctrTitle"/>
          </p:nvPr>
        </p:nvSpPr>
        <p:spPr>
          <a:xfrm>
            <a:off x="0" y="0"/>
            <a:ext cx="468313" cy="260350"/>
          </a:xfrm>
        </p:spPr>
        <p:txBody>
          <a:bodyPr/>
          <a:lstStyle>
            <a:lvl1pPr>
              <a:defRPr sz="1200"/>
            </a:lvl1pPr>
          </a:lstStyle>
          <a:p>
            <a:r>
              <a:rPr lang="en-US"/>
              <a:t>Click to edit Master title style</a:t>
            </a:r>
          </a:p>
        </p:txBody>
      </p:sp>
      <p:sp>
        <p:nvSpPr>
          <p:cNvPr id="4925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92548"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492549" name="Rectangle 5"/>
          <p:cNvSpPr>
            <a:spLocks noGrp="1" noChangeArrowheads="1"/>
          </p:cNvSpPr>
          <p:nvPr>
            <p:ph type="ftr" sz="quarter" idx="3"/>
          </p:nvPr>
        </p:nvSpPr>
        <p:spPr/>
        <p:txBody>
          <a:bodyPr/>
          <a:lstStyle>
            <a:lvl1pPr>
              <a:defRPr/>
            </a:lvl1pPr>
          </a:lstStyle>
          <a:p>
            <a:endParaRPr lang="en-CA"/>
          </a:p>
        </p:txBody>
      </p:sp>
      <p:sp>
        <p:nvSpPr>
          <p:cNvPr id="492550" name="Rectangle 6"/>
          <p:cNvSpPr>
            <a:spLocks noGrp="1" noChangeArrowheads="1"/>
          </p:cNvSpPr>
          <p:nvPr>
            <p:ph type="sldNum" sz="quarter" idx="4"/>
          </p:nvPr>
        </p:nvSpPr>
        <p:spPr>
          <a:xfrm>
            <a:off x="6553200" y="6245225"/>
            <a:ext cx="2133600" cy="476250"/>
          </a:xfrm>
        </p:spPr>
        <p:txBody>
          <a:bodyPr/>
          <a:lstStyle>
            <a:lvl1pPr>
              <a:defRPr/>
            </a:lvl1pPr>
          </a:lstStyle>
          <a:p>
            <a:fld id="{AE140415-7A03-457C-8C0D-76AD3C13B41D}" type="slidenum">
              <a:rPr lang="ar-EG"/>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00E77B7-267B-494B-A0DB-58C9CB6230F7}" type="slidenum">
              <a:rPr lang="ar-EG"/>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000CECD-75DA-43B3-B57E-78A0770570B8}" type="slidenum">
              <a:rPr lang="ar-EG"/>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CC064484-33EE-498A-882C-7175B99435AE}" type="slidenum">
              <a:rPr lang="ar-EG"/>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0865DDF2-A878-4C6F-BE46-ED7061D6859F}" type="slidenum">
              <a:rPr lang="ar-EG"/>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3FF965B9-DC05-439D-9808-CFDD29008173}" type="slidenum">
              <a:rPr lang="ar-EG"/>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C1E3B85F-7DCB-414B-B4D1-C4C1753E8A6C}" type="slidenum">
              <a:rPr lang="ar-EG"/>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7F9678AE-869A-4CEE-8C44-EEED685C469A}" type="slidenum">
              <a:rPr lang="ar-EG"/>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5B377A3-0DF9-4D4C-B238-1861EFC416C8}" type="slidenum">
              <a:rPr lang="ar-EG"/>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EC577FD-49BE-4EBA-9571-3A29FD73A2FA}" type="slidenum">
              <a:rPr lang="ar-EG"/>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0FCD764-2918-4073-9A83-64D180109092}" type="slidenum">
              <a:rPr lang="ar-EG"/>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CF973494-1914-4924-B38D-B6F0D72D9FE8}" type="slidenum">
              <a:rPr lang="ar-EG"/>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44.xml"/><Relationship Id="rId5" Type="http://schemas.openxmlformats.org/officeDocument/2006/relationships/slide" Target="slide167.xml"/><Relationship Id="rId4" Type="http://schemas.openxmlformats.org/officeDocument/2006/relationships/slide" Target="slide1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250825" y="260648"/>
            <a:ext cx="8759825" cy="1863427"/>
          </a:xfrm>
          <a:solidFill>
            <a:srgbClr val="990033"/>
          </a:solidFill>
          <a:ln>
            <a:solidFill>
              <a:schemeClr val="bg1"/>
            </a:solidFill>
          </a:ln>
        </p:spPr>
        <p:txBody>
          <a:bodyPr/>
          <a:lstStyle/>
          <a:p>
            <a:r>
              <a:rPr lang="ar-EG" sz="3600" dirty="0" smtClean="0">
                <a:solidFill>
                  <a:schemeClr val="bg1"/>
                </a:solidFill>
              </a:rPr>
              <a:t>قراءات </a:t>
            </a:r>
            <a:r>
              <a:rPr lang="ar-EG" sz="3600" dirty="0">
                <a:solidFill>
                  <a:schemeClr val="bg1"/>
                </a:solidFill>
              </a:rPr>
              <a:t>آحاد شهر مسرى</a:t>
            </a:r>
            <a:r>
              <a:rPr lang="en-CA" sz="3600" dirty="0">
                <a:solidFill>
                  <a:schemeClr val="bg1"/>
                </a:solidFill>
              </a:rPr>
              <a:t/>
            </a:r>
            <a:br>
              <a:rPr lang="en-CA" sz="3600" dirty="0">
                <a:solidFill>
                  <a:schemeClr val="bg1"/>
                </a:solidFill>
              </a:rPr>
            </a:br>
            <a:r>
              <a:rPr lang="fr-CA" sz="3600" dirty="0">
                <a:solidFill>
                  <a:schemeClr val="bg1"/>
                </a:solidFill>
              </a:rPr>
              <a:t>Lectures des dimanches du mois de Misra</a:t>
            </a:r>
          </a:p>
        </p:txBody>
      </p:sp>
      <p:sp>
        <p:nvSpPr>
          <p:cNvPr id="192518" name="Text Box 6"/>
          <p:cNvSpPr txBox="1">
            <a:spLocks noChangeArrowheads="1"/>
          </p:cNvSpPr>
          <p:nvPr/>
        </p:nvSpPr>
        <p:spPr bwMode="auto">
          <a:xfrm>
            <a:off x="574675" y="2403475"/>
            <a:ext cx="7597775" cy="3937000"/>
          </a:xfrm>
          <a:prstGeom prst="rect">
            <a:avLst/>
          </a:prstGeom>
          <a:noFill/>
          <a:ln w="9525">
            <a:noFill/>
            <a:miter lim="800000"/>
            <a:headEnd/>
            <a:tailEnd/>
          </a:ln>
          <a:effectLst/>
        </p:spPr>
        <p:txBody>
          <a:bodyPr>
            <a:spAutoFit/>
          </a:bodyPr>
          <a:lstStyle/>
          <a:p>
            <a:pPr marL="457200" indent="-457200" algn="l" rtl="0">
              <a:spcBef>
                <a:spcPct val="50000"/>
              </a:spcBef>
            </a:pPr>
            <a:r>
              <a:rPr lang="en-US" sz="3600" dirty="0">
                <a:solidFill>
                  <a:schemeClr val="bg1"/>
                </a:solidFill>
                <a:hlinkClick r:id="rId2" action="ppaction://hlinksldjump"/>
              </a:rPr>
              <a:t>1. </a:t>
            </a:r>
            <a:r>
              <a:rPr lang="en-US" sz="3600" dirty="0" smtClean="0">
                <a:solidFill>
                  <a:schemeClr val="bg1"/>
                </a:solidFill>
                <a:hlinkClick r:id="rId2" action="ppaction://hlinksldjump"/>
              </a:rPr>
              <a:t>1er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a:t>
            </a:r>
            <a:r>
              <a:rPr lang="en-US" sz="3600" u="sng" dirty="0" smtClean="0">
                <a:solidFill>
                  <a:schemeClr val="bg1"/>
                </a:solidFill>
                <a:hlinkClick r:id="rId2" action="ppaction://hlinksldjump"/>
              </a:rPr>
              <a:t> </a:t>
            </a:r>
            <a:r>
              <a:rPr lang="en-US" sz="3600" u="sng" dirty="0" err="1">
                <a:solidFill>
                  <a:schemeClr val="bg1"/>
                </a:solidFill>
                <a:hlinkClick r:id="rId2" action="ppaction://hlinksldjump"/>
              </a:rPr>
              <a:t>M</a:t>
            </a:r>
            <a:r>
              <a:rPr lang="en-US" sz="3600" u="sng" dirty="0" err="1">
                <a:solidFill>
                  <a:schemeClr val="hlink"/>
                </a:solidFill>
              </a:rPr>
              <a:t>isra</a:t>
            </a:r>
            <a:endParaRPr lang="en-US" sz="3600" u="sng" dirty="0">
              <a:solidFill>
                <a:schemeClr val="hlink"/>
              </a:solidFill>
            </a:endParaRPr>
          </a:p>
          <a:p>
            <a:pPr marL="457200" indent="-457200" algn="l" rtl="0">
              <a:spcBef>
                <a:spcPct val="50000"/>
              </a:spcBef>
            </a:pPr>
            <a:r>
              <a:rPr lang="en-US" sz="3600" dirty="0">
                <a:solidFill>
                  <a:schemeClr val="bg1"/>
                </a:solidFill>
                <a:hlinkClick r:id="rId3" action="ppaction://hlinksldjump"/>
              </a:rPr>
              <a:t>2. </a:t>
            </a:r>
            <a:r>
              <a:rPr lang="en-US" sz="3600" dirty="0" smtClean="0">
                <a:solidFill>
                  <a:schemeClr val="bg1"/>
                </a:solidFill>
                <a:hlinkClick r:id="rId3" action="ppaction://hlinksldjump"/>
              </a:rPr>
              <a:t>2ème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a:t>
            </a:r>
            <a:r>
              <a:rPr lang="en-US" sz="3600" u="sng" dirty="0" smtClean="0">
                <a:solidFill>
                  <a:schemeClr val="bg1"/>
                </a:solidFill>
                <a:hlinkClick r:id="rId2" action="ppaction://hlinksldjump"/>
              </a:rPr>
              <a:t> </a:t>
            </a:r>
            <a:r>
              <a:rPr lang="en-US" sz="3600" u="sng" dirty="0" err="1" smtClean="0">
                <a:solidFill>
                  <a:schemeClr val="hlink"/>
                </a:solidFill>
              </a:rPr>
              <a:t>Misra</a:t>
            </a:r>
            <a:endParaRPr lang="en-US" sz="3600" u="sng" dirty="0">
              <a:solidFill>
                <a:schemeClr val="hlink"/>
              </a:solidFill>
            </a:endParaRPr>
          </a:p>
          <a:p>
            <a:pPr marL="457200" indent="-457200" algn="l" rtl="0">
              <a:spcBef>
                <a:spcPct val="50000"/>
              </a:spcBef>
            </a:pPr>
            <a:r>
              <a:rPr lang="en-US" sz="3600" dirty="0">
                <a:solidFill>
                  <a:schemeClr val="bg1"/>
                </a:solidFill>
                <a:hlinkClick r:id="rId4" action="ppaction://hlinksldjump"/>
              </a:rPr>
              <a:t>3. </a:t>
            </a:r>
            <a:r>
              <a:rPr lang="en-US" sz="3600" dirty="0" smtClean="0">
                <a:solidFill>
                  <a:schemeClr val="bg1"/>
                </a:solidFill>
                <a:hlinkClick r:id="rId4" action="ppaction://hlinksldjump"/>
              </a:rPr>
              <a:t>3ème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a:t>
            </a:r>
            <a:r>
              <a:rPr lang="en-US" sz="3600" u="sng" dirty="0" smtClean="0">
                <a:solidFill>
                  <a:schemeClr val="bg1"/>
                </a:solidFill>
                <a:hlinkClick r:id="rId2" action="ppaction://hlinksldjump"/>
              </a:rPr>
              <a:t> </a:t>
            </a:r>
            <a:r>
              <a:rPr lang="en-US" sz="3600" u="sng" dirty="0" err="1" smtClean="0">
                <a:solidFill>
                  <a:schemeClr val="hlink"/>
                </a:solidFill>
                <a:hlinkClick r:id="rId2" action="ppaction://hlinksldjump"/>
              </a:rPr>
              <a:t>M</a:t>
            </a:r>
            <a:r>
              <a:rPr lang="en-US" sz="3600" u="sng" dirty="0" err="1" smtClean="0">
                <a:solidFill>
                  <a:schemeClr val="hlink"/>
                </a:solidFill>
              </a:rPr>
              <a:t>isra</a:t>
            </a:r>
            <a:endParaRPr lang="en-US" sz="3600" u="sng" dirty="0">
              <a:solidFill>
                <a:schemeClr val="hlink"/>
              </a:solidFill>
            </a:endParaRPr>
          </a:p>
          <a:p>
            <a:pPr marL="457200" indent="-457200" algn="l" rtl="0">
              <a:spcBef>
                <a:spcPct val="50000"/>
              </a:spcBef>
            </a:pPr>
            <a:r>
              <a:rPr lang="en-US" sz="3600" dirty="0">
                <a:solidFill>
                  <a:schemeClr val="bg1"/>
                </a:solidFill>
                <a:hlinkClick r:id="rId5" action="ppaction://hlinksldjump"/>
              </a:rPr>
              <a:t>4. </a:t>
            </a:r>
            <a:r>
              <a:rPr lang="en-US" sz="3600" dirty="0" smtClean="0">
                <a:solidFill>
                  <a:schemeClr val="bg1"/>
                </a:solidFill>
                <a:hlinkClick r:id="rId5" action="ppaction://hlinksldjump"/>
              </a:rPr>
              <a:t>4ème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a:t>
            </a:r>
            <a:r>
              <a:rPr lang="en-US" sz="3600" u="sng" dirty="0" smtClean="0">
                <a:solidFill>
                  <a:schemeClr val="bg1"/>
                </a:solidFill>
                <a:hlinkClick r:id="rId2" action="ppaction://hlinksldjump"/>
              </a:rPr>
              <a:t> </a:t>
            </a:r>
            <a:r>
              <a:rPr lang="en-US" sz="3600" u="sng" dirty="0" err="1" smtClean="0">
                <a:solidFill>
                  <a:schemeClr val="hlink"/>
                </a:solidFill>
                <a:hlinkClick r:id="rId5" action="ppaction://hlinksldjump"/>
              </a:rPr>
              <a:t>M</a:t>
            </a:r>
            <a:r>
              <a:rPr lang="en-US" sz="3600" u="sng" dirty="0" err="1" smtClean="0">
                <a:solidFill>
                  <a:schemeClr val="hlink"/>
                </a:solidFill>
              </a:rPr>
              <a:t>isra</a:t>
            </a:r>
            <a:endParaRPr lang="en-US" sz="3600" u="sng" dirty="0">
              <a:solidFill>
                <a:schemeClr val="hlink"/>
              </a:solidFill>
            </a:endParaRPr>
          </a:p>
          <a:p>
            <a:pPr marL="457200" indent="-457200" algn="l" rtl="0">
              <a:spcBef>
                <a:spcPct val="50000"/>
              </a:spcBef>
            </a:pPr>
            <a:r>
              <a:rPr lang="en-US" sz="3600" dirty="0">
                <a:solidFill>
                  <a:schemeClr val="bg1"/>
                </a:solidFill>
                <a:hlinkClick r:id="rId6" action="ppaction://hlinksldjump"/>
              </a:rPr>
              <a:t>5.  </a:t>
            </a:r>
            <a:r>
              <a:rPr lang="en-US" sz="3600" dirty="0" smtClean="0">
                <a:solidFill>
                  <a:schemeClr val="bg1"/>
                </a:solidFill>
                <a:hlinkClick r:id="rId6" action="ppaction://hlinksldjump"/>
              </a:rPr>
              <a:t>5ème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a:t>
            </a:r>
            <a:r>
              <a:rPr lang="en-US" sz="3600" u="sng" dirty="0" smtClean="0">
                <a:solidFill>
                  <a:schemeClr val="bg1"/>
                </a:solidFill>
                <a:hlinkClick r:id="rId2" action="ppaction://hlinksldjump"/>
              </a:rPr>
              <a:t> </a:t>
            </a:r>
            <a:r>
              <a:rPr lang="en-US" sz="3600" u="sng" dirty="0" err="1" smtClean="0">
                <a:solidFill>
                  <a:schemeClr val="hlink"/>
                </a:solidFill>
                <a:hlinkClick r:id="rId6" action="ppaction://hlinksldjump"/>
              </a:rPr>
              <a:t>Misra</a:t>
            </a:r>
            <a:endParaRPr lang="en-US" sz="3600" u="sng" dirty="0">
              <a:solidFill>
                <a:schemeClr val="hlink"/>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3" name="Group 45"/>
          <p:cNvGraphicFramePr>
            <a:graphicFrameLocks noGrp="1"/>
          </p:cNvGraphicFramePr>
          <p:nvPr/>
        </p:nvGraphicFramePr>
        <p:xfrm>
          <a:off x="539750" y="1484313"/>
          <a:ext cx="8137525" cy="3712464"/>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5400" b="1" i="0" u="none" strike="noStrike" cap="none" normalizeH="0" baseline="0" dirty="0" smtClean="0">
                          <a:ln>
                            <a:noFill/>
                          </a:ln>
                          <a:solidFill>
                            <a:srgbClr val="FF9900"/>
                          </a:solidFill>
                          <a:effectLst/>
                          <a:latin typeface="Arial" charset="0"/>
                          <a:cs typeface="Arial" charset="0"/>
                        </a:rPr>
                        <a:t>الأحد الأول من</a:t>
                      </a:r>
                      <a:r>
                        <a:rPr kumimoji="0" lang="ar-EG" sz="5400" b="1" i="0" u="none" strike="noStrike" cap="none" normalizeH="0" baseline="0" dirty="0" smtClean="0">
                          <a:ln>
                            <a:noFill/>
                          </a:ln>
                          <a:solidFill>
                            <a:srgbClr val="FF9900"/>
                          </a:solidFill>
                          <a:effectLst/>
                          <a:latin typeface="Arial" charset="0"/>
                          <a:cs typeface="Arial" charset="0"/>
                        </a:rPr>
                        <a:t> </a:t>
                      </a:r>
                      <a:r>
                        <a:rPr kumimoji="0" lang="ar-KW" sz="5400" b="1" i="0" u="none" strike="noStrike" cap="none" normalizeH="0" baseline="0" dirty="0" smtClean="0">
                          <a:ln>
                            <a:noFill/>
                          </a:ln>
                          <a:solidFill>
                            <a:srgbClr val="FF9900"/>
                          </a:solidFill>
                          <a:effectLst/>
                          <a:latin typeface="Arial" charset="0"/>
                          <a:cs typeface="Arial" charset="0"/>
                        </a:rPr>
                        <a:t>شهر</a:t>
                      </a:r>
                      <a:r>
                        <a:rPr kumimoji="0" lang="ar-EG" sz="5400" b="1" i="0" u="none" strike="noStrike" cap="none" normalizeH="0" baseline="0" dirty="0" smtClean="0">
                          <a:ln>
                            <a:noFill/>
                          </a:ln>
                          <a:solidFill>
                            <a:srgbClr val="FF9900"/>
                          </a:solidFill>
                          <a:effectLst/>
                          <a:latin typeface="Arial" charset="0"/>
                          <a:cs typeface="Arial" charset="0"/>
                        </a:rPr>
                        <a:t> 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5400" b="1" i="0" u="none" strike="noStrike" cap="none" normalizeH="0" baseline="0" dirty="0" smtClean="0">
                          <a:ln>
                            <a:noFill/>
                          </a:ln>
                          <a:solidFill>
                            <a:srgbClr val="FF9900"/>
                          </a:solidFill>
                          <a:effectLst/>
                          <a:latin typeface="Arial" charset="0"/>
                          <a:cs typeface="Arial" charset="0"/>
                        </a:rPr>
                        <a:t> </a:t>
                      </a:r>
                      <a:endParaRPr kumimoji="0" lang="en-CA" sz="54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5400" b="0" i="0" u="none" strike="noStrike" cap="none" normalizeH="0" baseline="0" dirty="0" smtClean="0">
                          <a:ln>
                            <a:noFill/>
                          </a:ln>
                          <a:solidFill>
                            <a:srgbClr val="FF9900"/>
                          </a:solidFill>
                          <a:effectLst/>
                          <a:latin typeface="Arial" charset="0"/>
                          <a:cs typeface="Arial" charset="0"/>
                        </a:rPr>
                        <a:t>Premier dimanche du mois de </a:t>
                      </a:r>
                      <a:r>
                        <a:rPr kumimoji="0" lang="ar-SA" sz="5400" b="0" i="0" u="none" strike="noStrike" cap="none" normalizeH="0" baseline="0" dirty="0" smtClean="0">
                          <a:ln>
                            <a:noFill/>
                          </a:ln>
                          <a:solidFill>
                            <a:srgbClr val="FF9900"/>
                          </a:solidFill>
                          <a:effectLst/>
                          <a:latin typeface="Arial" charset="0"/>
                          <a:cs typeface="Arial" charset="0"/>
                        </a:rPr>
                        <a:t> </a:t>
                      </a:r>
                      <a:r>
                        <a:rPr kumimoji="0" lang="fr-CA" sz="5400" b="0" i="0" u="none" strike="noStrike" cap="none" normalizeH="0" baseline="0" dirty="0" err="1" smtClean="0">
                          <a:ln>
                            <a:noFill/>
                          </a:ln>
                          <a:solidFill>
                            <a:srgbClr val="FF9900"/>
                          </a:solidFill>
                          <a:effectLst/>
                          <a:latin typeface="Arial" charset="0"/>
                          <a:cs typeface="Arial" charset="0"/>
                        </a:rPr>
                        <a:t>Misra</a:t>
                      </a:r>
                      <a:endParaRPr kumimoji="0" lang="fr-CA" sz="54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Rectangle 4"/>
          <p:cNvSpPr>
            <a:spLocks noChangeArrowheads="1"/>
          </p:cNvSpPr>
          <p:nvPr/>
        </p:nvSpPr>
        <p:spPr bwMode="auto">
          <a:xfrm>
            <a:off x="612328" y="3926666"/>
            <a:ext cx="8208144" cy="1446550"/>
          </a:xfrm>
          <a:prstGeom prst="rect">
            <a:avLst/>
          </a:prstGeom>
          <a:noFill/>
          <a:ln w="9525">
            <a:noFill/>
            <a:miter lim="800000"/>
            <a:headEnd/>
            <a:tailEnd/>
          </a:ln>
          <a:effectLst/>
        </p:spPr>
        <p:txBody>
          <a:bodyPr wrap="square">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a:t>
            </a:r>
            <a:r>
              <a:rPr lang="ar-EG" sz="4400" u="sng" dirty="0" smtClean="0">
                <a:solidFill>
                  <a:srgbClr val="FF9933"/>
                </a:solidFill>
              </a:rPr>
              <a:t>عشية</a:t>
            </a:r>
          </a:p>
          <a:p>
            <a:pPr algn="ctr"/>
            <a:r>
              <a:rPr lang="fr-CA" sz="4400" u="sng" dirty="0" smtClean="0">
                <a:solidFill>
                  <a:srgbClr val="FF9933"/>
                </a:solidFill>
              </a:rPr>
              <a:t>Psaume et Évangile de la veille</a:t>
            </a:r>
            <a:endParaRPr lang="fr-CA" sz="4400" u="sng" dirty="0">
              <a:solidFill>
                <a:srgbClr val="FF9933"/>
              </a:solidFill>
            </a:endParaRPr>
          </a:p>
        </p:txBody>
      </p:sp>
      <p:pic>
        <p:nvPicPr>
          <p:cNvPr id="198661" name="Picture 5"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82" name="Group 50"/>
          <p:cNvGraphicFramePr>
            <a:graphicFrameLocks noGrp="1"/>
          </p:cNvGraphicFramePr>
          <p:nvPr/>
        </p:nvGraphicFramePr>
        <p:xfrm>
          <a:off x="107950" y="44450"/>
          <a:ext cx="8928100" cy="6116448"/>
        </p:xfrm>
        <a:graphic>
          <a:graphicData uri="http://schemas.openxmlformats.org/drawingml/2006/table">
            <a:tbl>
              <a:tblPr rtl="1"/>
              <a:tblGrid>
                <a:gridCol w="4535487"/>
                <a:gridCol w="4392613"/>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sng" strike="noStrike" cap="none" normalizeH="0" baseline="0" dirty="0" smtClean="0">
                          <a:ln>
                            <a:noFill/>
                          </a:ln>
                          <a:solidFill>
                            <a:srgbClr val="FF9933"/>
                          </a:solidFill>
                          <a:effectLst/>
                          <a:latin typeface="Arial" charset="0"/>
                          <a:cs typeface="Arial" charset="0"/>
                        </a:rPr>
                        <a:t>مزمور </a:t>
                      </a:r>
                      <a:r>
                        <a:rPr kumimoji="0" lang="ar-EG" sz="4400" b="0" i="0" u="sng" strike="noStrike" cap="none" normalizeH="0" baseline="0" dirty="0" err="1" smtClean="0">
                          <a:ln>
                            <a:noFill/>
                          </a:ln>
                          <a:solidFill>
                            <a:srgbClr val="FF9933"/>
                          </a:solidFill>
                          <a:effectLst/>
                          <a:latin typeface="Arial" charset="0"/>
                          <a:cs typeface="Arial" charset="0"/>
                        </a:rPr>
                        <a:t>العشية</a:t>
                      </a:r>
                      <a:endParaRPr kumimoji="0" lang="fr-FR" sz="44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sng" strike="noStrike" cap="none" normalizeH="0" baseline="0" dirty="0" smtClean="0">
                          <a:ln>
                            <a:noFill/>
                          </a:ln>
                          <a:solidFill>
                            <a:srgbClr val="FF9933"/>
                          </a:solidFill>
                          <a:effectLst/>
                          <a:latin typeface="Arial" charset="0"/>
                          <a:cs typeface="Arial" charset="0"/>
                        </a:rPr>
                        <a:t> 33 : 22,18</a:t>
                      </a:r>
                      <a:endParaRPr kumimoji="0" lang="en-CA" sz="44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4400" b="0" i="0" u="none" strike="noStrike" cap="none" normalizeH="0" baseline="0" dirty="0" smtClean="0">
                          <a:ln>
                            <a:noFill/>
                          </a:ln>
                          <a:solidFill>
                            <a:schemeClr val="bg1"/>
                          </a:solidFill>
                          <a:effectLst/>
                          <a:latin typeface="Arial" charset="0"/>
                          <a:cs typeface="Arial" charset="0"/>
                        </a:rPr>
                        <a:t>لتكن يا رب رحمتك علينا حسبما انتظرناك</a:t>
                      </a:r>
                      <a:r>
                        <a:rPr kumimoji="0" lang="en-CA" sz="4400" b="0" i="0" u="none" strike="noStrike" cap="none" normalizeH="0" baseline="0" dirty="0" smtClean="0">
                          <a:ln>
                            <a:noFill/>
                          </a:ln>
                          <a:solidFill>
                            <a:schemeClr val="bg1"/>
                          </a:solidFill>
                          <a:effectLst/>
                          <a:latin typeface="Arial" charset="0"/>
                          <a:cs typeface="Arial" charset="0"/>
                        </a:rPr>
                        <a:t>  </a:t>
                      </a:r>
                      <a:r>
                        <a:rPr kumimoji="0" lang="ar-SA" sz="4400" b="0" i="0" u="none" strike="noStrike" cap="none" normalizeH="0" baseline="0" dirty="0" err="1" smtClean="0">
                          <a:ln>
                            <a:noFill/>
                          </a:ln>
                          <a:solidFill>
                            <a:schemeClr val="bg1"/>
                          </a:solidFill>
                          <a:effectLst/>
                          <a:latin typeface="Arial" charset="0"/>
                          <a:cs typeface="Arial" charset="0"/>
                        </a:rPr>
                        <a:t>هوذا</a:t>
                      </a:r>
                      <a:r>
                        <a:rPr kumimoji="0" lang="ar-SA" sz="4400" b="0" i="0" u="none" strike="noStrike" cap="none" normalizeH="0" baseline="0" dirty="0" smtClean="0">
                          <a:ln>
                            <a:noFill/>
                          </a:ln>
                          <a:solidFill>
                            <a:schemeClr val="bg1"/>
                          </a:solidFill>
                          <a:effectLst/>
                          <a:latin typeface="Arial" charset="0"/>
                          <a:cs typeface="Arial" charset="0"/>
                        </a:rPr>
                        <a:t> عين الرب على </a:t>
                      </a:r>
                      <a:r>
                        <a:rPr kumimoji="0" lang="ar-SA" sz="4400" b="0" i="0" u="none" strike="noStrike" cap="none" normalizeH="0" baseline="0" dirty="0" err="1" smtClean="0">
                          <a:ln>
                            <a:noFill/>
                          </a:ln>
                          <a:solidFill>
                            <a:schemeClr val="bg1"/>
                          </a:solidFill>
                          <a:effectLst/>
                          <a:latin typeface="Arial" charset="0"/>
                          <a:cs typeface="Arial" charset="0"/>
                        </a:rPr>
                        <a:t>خائفيه</a:t>
                      </a:r>
                      <a:r>
                        <a:rPr kumimoji="0" lang="ar-SA" sz="4400" b="0" i="0" u="none" strike="noStrike" cap="none" normalizeH="0" baseline="0" dirty="0" smtClean="0">
                          <a:ln>
                            <a:noFill/>
                          </a:ln>
                          <a:solidFill>
                            <a:schemeClr val="bg1"/>
                          </a:solidFill>
                          <a:effectLst/>
                          <a:latin typeface="Arial" charset="0"/>
                          <a:cs typeface="Arial" charset="0"/>
                        </a:rPr>
                        <a:t> الراجين رحمته</a:t>
                      </a:r>
                      <a:r>
                        <a:rPr kumimoji="0" lang="en-CA" sz="4000" b="0" i="0" u="none" strike="noStrike" cap="none" normalizeH="0" baseline="0" dirty="0" smtClean="0">
                          <a:ln>
                            <a:noFill/>
                          </a:ln>
                          <a:solidFill>
                            <a:schemeClr val="bg1"/>
                          </a:solidFill>
                          <a:effectLst/>
                          <a:latin typeface="Arial" charset="0"/>
                          <a:cs typeface="Arial" charset="0"/>
                        </a:rPr>
                        <a:t> </a:t>
                      </a:r>
                      <a:r>
                        <a:rPr kumimoji="0" lang="ar-SA" sz="4000" b="0" i="0" u="none" strike="noStrike" cap="none" normalizeH="0" baseline="0" dirty="0" err="1" smtClean="0">
                          <a:ln>
                            <a:noFill/>
                          </a:ln>
                          <a:solidFill>
                            <a:schemeClr val="bg1"/>
                          </a:solidFill>
                          <a:effectLst/>
                          <a:latin typeface="Arial" charset="0"/>
                          <a:cs typeface="Arial" charset="0"/>
                        </a:rPr>
                        <a:t>هللويا</a:t>
                      </a:r>
                      <a:r>
                        <a:rPr kumimoji="0" lang="ar-SA" sz="4000" b="0" i="0" u="none" strike="noStrike" cap="none" normalizeH="0" baseline="0" dirty="0" smtClean="0">
                          <a:ln>
                            <a:noFill/>
                          </a:ln>
                          <a:solidFill>
                            <a:schemeClr val="bg1"/>
                          </a:solidFill>
                          <a:effectLst/>
                          <a:latin typeface="Arial" charset="0"/>
                          <a:cs typeface="Arial" charset="0"/>
                        </a:rPr>
                        <a:t>. </a:t>
                      </a:r>
                      <a:endParaRPr kumimoji="0" lang="en-CA" sz="40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44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dirty="0" err="1" smtClean="0">
                          <a:ln>
                            <a:noFill/>
                          </a:ln>
                          <a:solidFill>
                            <a:srgbClr val="FF9933"/>
                          </a:solidFill>
                          <a:effectLst/>
                          <a:latin typeface="Arial" charset="0"/>
                          <a:cs typeface="Arial" charset="0"/>
                        </a:rPr>
                        <a:t>Psaume</a:t>
                      </a:r>
                      <a:r>
                        <a:rPr kumimoji="0" lang="en-US" sz="4000" b="0" i="0" u="sng" strike="noStrike" cap="none" normalizeH="0" baseline="0" dirty="0" smtClean="0">
                          <a:ln>
                            <a:noFill/>
                          </a:ln>
                          <a:solidFill>
                            <a:srgbClr val="FF9933"/>
                          </a:solidFill>
                          <a:effectLst/>
                          <a:latin typeface="Arial"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4000" b="0" i="0" u="sng" strike="noStrike" cap="none" normalizeH="0" baseline="0" dirty="0" smtClean="0">
                          <a:ln>
                            <a:noFill/>
                          </a:ln>
                          <a:solidFill>
                            <a:srgbClr val="FF9933"/>
                          </a:solidFill>
                          <a:effectLst/>
                          <a:latin typeface="Arial" charset="0"/>
                          <a:cs typeface="Arial" charset="0"/>
                        </a:rPr>
                        <a:t>33 : 22,18</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smtClean="0">
                          <a:ln>
                            <a:noFill/>
                          </a:ln>
                          <a:solidFill>
                            <a:schemeClr val="bg1"/>
                          </a:solidFill>
                          <a:effectLst/>
                          <a:latin typeface="Arial" charset="0"/>
                          <a:cs typeface="Arial" charset="0"/>
                        </a:rPr>
                        <a:t>22 Que ta fidélité, Seigneur, soit sur nous, comme notre espoir est en toi.</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smtClean="0">
                          <a:ln>
                            <a:noFill/>
                          </a:ln>
                          <a:solidFill>
                            <a:schemeClr val="bg1"/>
                          </a:solidFill>
                          <a:effectLst/>
                          <a:latin typeface="Arial" charset="0"/>
                          <a:cs typeface="Arial" charset="0"/>
                        </a:rPr>
                        <a:t>18 Mais le Seigneur veille sur ceux qui le craignent, sur ceux qui espèrent en sa fidélité,</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95283" name="Rectangle 51"/>
          <p:cNvSpPr>
            <a:spLocks noGrp="1" noChangeArrowheads="1"/>
          </p:cNvSpPr>
          <p:nvPr>
            <p:ph type="ctrTitle"/>
          </p:nvPr>
        </p:nvSpPr>
        <p:spPr/>
        <p:txBody>
          <a:bodyPr/>
          <a:lstStyle/>
          <a:p>
            <a:r>
              <a:rPr lang="en-US" sz="1000" dirty="0"/>
              <a:t>1pv</a:t>
            </a:r>
          </a:p>
        </p:txBody>
      </p:sp>
      <p:sp>
        <p:nvSpPr>
          <p:cNvPr id="16" name="Text Box 29">
            <a:hlinkClick r:id="" action="ppaction://macro?name=LetThemExaltHimForBishop"/>
          </p:cNvPr>
          <p:cNvSpPr txBox="1">
            <a:spLocks noChangeArrowheads="1"/>
          </p:cNvSpPr>
          <p:nvPr/>
        </p:nvSpPr>
        <p:spPr bwMode="auto">
          <a:xfrm>
            <a:off x="664370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9" name="Group 93"/>
          <p:cNvGraphicFramePr>
            <a:graphicFrameLocks noGrp="1"/>
          </p:cNvGraphicFramePr>
          <p:nvPr/>
        </p:nvGraphicFramePr>
        <p:xfrm>
          <a:off x="34925" y="44450"/>
          <a:ext cx="9074150" cy="6896736"/>
        </p:xfrm>
        <a:graphic>
          <a:graphicData uri="http://schemas.openxmlformats.org/drawingml/2006/table">
            <a:tbl>
              <a:tblPr rtl="1"/>
              <a:tblGrid>
                <a:gridCol w="4390805"/>
                <a:gridCol w="4683345"/>
              </a:tblGrid>
              <a:tr h="41354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متى ( 6: 45 – 56 )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وللوقت ألزم تلاميذه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يدخلوا السفينة ويسبقوا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العبر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بيت صيدا حتى يكون قد صرف الجمع.</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وبعدما ودعهم مضى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الجبل ليصلّي. ولما صار المساء كانت السفينة في وسط البحر وهو على البر وحده. ورآهم معذبين في </a:t>
                      </a:r>
                      <a:r>
                        <a:rPr kumimoji="0" lang="ar-SA" sz="3600" b="0" i="0" u="none" strike="noStrike" cap="none" normalizeH="0" baseline="0" dirty="0" err="1" smtClean="0">
                          <a:ln>
                            <a:noFill/>
                          </a:ln>
                          <a:solidFill>
                            <a:schemeClr val="bg1"/>
                          </a:solidFill>
                          <a:effectLst/>
                          <a:latin typeface="Arial" charset="0"/>
                          <a:cs typeface="Arial" charset="0"/>
                        </a:rPr>
                        <a:t>الجذف</a:t>
                      </a:r>
                      <a:r>
                        <a:rPr kumimoji="0" lang="ar-SA" sz="3600" b="0" i="0" u="none" strike="noStrike" cap="none" normalizeH="0" baseline="0" dirty="0" smtClean="0">
                          <a:ln>
                            <a:noFill/>
                          </a:ln>
                          <a:solidFill>
                            <a:schemeClr val="bg1"/>
                          </a:solidFill>
                          <a:effectLst/>
                          <a:latin typeface="Arial" charset="0"/>
                          <a:cs typeface="Arial" charset="0"/>
                        </a:rPr>
                        <a:t>.</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لان الريح كانت ضدهم.</a:t>
                      </a:r>
                      <a:r>
                        <a:rPr kumimoji="0" lang="en-CA"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dirty="0" smtClean="0">
                          <a:ln>
                            <a:noFill/>
                          </a:ln>
                          <a:solidFill>
                            <a:srgbClr val="FF9933"/>
                          </a:solidFill>
                          <a:effectLst/>
                          <a:latin typeface="Arial" charset="0"/>
                          <a:cs typeface="Arial" charset="0"/>
                        </a:rPr>
                        <a:t>Marc 6 : 45 - 56</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30000" dirty="0" smtClean="0">
                          <a:ln>
                            <a:noFill/>
                          </a:ln>
                          <a:solidFill>
                            <a:schemeClr val="bg1"/>
                          </a:solidFill>
                          <a:effectLst/>
                          <a:latin typeface="Arial" charset="0"/>
                          <a:cs typeface="Arial" charset="0"/>
                        </a:rPr>
                        <a:t>45</a:t>
                      </a:r>
                      <a:r>
                        <a:rPr kumimoji="0" lang="fr-FR" sz="2800" b="0" i="0" u="none" strike="noStrike" cap="none" normalizeH="0" baseline="0" dirty="0" smtClean="0">
                          <a:ln>
                            <a:noFill/>
                          </a:ln>
                          <a:solidFill>
                            <a:schemeClr val="bg1"/>
                          </a:solidFill>
                          <a:effectLst/>
                          <a:latin typeface="Arial" charset="0"/>
                          <a:cs typeface="Arial" charset="0"/>
                        </a:rPr>
                        <a:t> Aussitôt, Jésus obligea ses disciples à monter dans la barque et à le précéder sur l'autre rive, vers </a:t>
                      </a:r>
                      <a:r>
                        <a:rPr kumimoji="0" lang="fr-FR" sz="2800" b="0" i="0" u="none" strike="noStrike" cap="none" normalizeH="0" baseline="0" dirty="0" err="1" smtClean="0">
                          <a:ln>
                            <a:noFill/>
                          </a:ln>
                          <a:solidFill>
                            <a:schemeClr val="bg1"/>
                          </a:solidFill>
                          <a:effectLst/>
                          <a:latin typeface="Arial" charset="0"/>
                          <a:cs typeface="Arial" charset="0"/>
                        </a:rPr>
                        <a:t>Bethsaïde</a:t>
                      </a:r>
                      <a:r>
                        <a:rPr kumimoji="0" lang="fr-FR" sz="2800" b="0" i="0" u="none" strike="noStrike" cap="none" normalizeH="0" baseline="0" dirty="0" smtClean="0">
                          <a:ln>
                            <a:noFill/>
                          </a:ln>
                          <a:solidFill>
                            <a:schemeClr val="bg1"/>
                          </a:solidFill>
                          <a:effectLst/>
                          <a:latin typeface="Arial" charset="0"/>
                          <a:cs typeface="Arial" charset="0"/>
                        </a:rPr>
                        <a:t>, pendant que lui-même renvoyait la foule. </a:t>
                      </a:r>
                      <a:r>
                        <a:rPr kumimoji="0" lang="en-CA" sz="2800" b="0" i="0" u="none" strike="noStrike" cap="none" normalizeH="0" baseline="30000" dirty="0" smtClean="0">
                          <a:ln>
                            <a:noFill/>
                          </a:ln>
                          <a:solidFill>
                            <a:schemeClr val="bg1"/>
                          </a:solidFill>
                          <a:effectLst/>
                          <a:latin typeface="Arial" charset="0"/>
                          <a:cs typeface="Arial" charset="0"/>
                        </a:rPr>
                        <a:t>46</a:t>
                      </a:r>
                      <a:r>
                        <a:rPr kumimoji="0" lang="en-CA"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Après l'avoir congédiée, il partit dans la montagne pour prier. </a:t>
                      </a:r>
                      <a:r>
                        <a:rPr kumimoji="0" lang="fr-FR" sz="2800" b="0" i="0" u="none" strike="noStrike" cap="none" normalizeH="0" baseline="30000" dirty="0" smtClean="0">
                          <a:ln>
                            <a:noFill/>
                          </a:ln>
                          <a:solidFill>
                            <a:schemeClr val="bg1"/>
                          </a:solidFill>
                          <a:effectLst/>
                          <a:latin typeface="Arial" charset="0"/>
                          <a:cs typeface="Arial" charset="0"/>
                        </a:rPr>
                        <a:t>47</a:t>
                      </a:r>
                      <a:r>
                        <a:rPr kumimoji="0" lang="fr-FR" sz="2800" b="0" i="0" u="none" strike="noStrike" cap="none" normalizeH="0" baseline="0" dirty="0" smtClean="0">
                          <a:ln>
                            <a:noFill/>
                          </a:ln>
                          <a:solidFill>
                            <a:schemeClr val="bg1"/>
                          </a:solidFill>
                          <a:effectLst/>
                          <a:latin typeface="Arial" charset="0"/>
                          <a:cs typeface="Arial" charset="0"/>
                        </a:rPr>
                        <a:t> Le soir venu, la barque était au milieu de la mer, et lui, seul, à terre. </a:t>
                      </a:r>
                      <a:r>
                        <a:rPr kumimoji="0" lang="fr-FR" sz="2800" b="0" i="0" u="none" strike="noStrike" cap="none" normalizeH="0" baseline="30000" dirty="0" smtClean="0">
                          <a:ln>
                            <a:noFill/>
                          </a:ln>
                          <a:solidFill>
                            <a:schemeClr val="bg1"/>
                          </a:solidFill>
                          <a:effectLst/>
                          <a:latin typeface="Arial" charset="0"/>
                          <a:cs typeface="Arial" charset="0"/>
                        </a:rPr>
                        <a:t>48</a:t>
                      </a:r>
                      <a:r>
                        <a:rPr kumimoji="0" lang="fr-FR" sz="2800" b="0" i="0" u="none" strike="noStrike" cap="none" normalizeH="0" baseline="0" dirty="0" smtClean="0">
                          <a:ln>
                            <a:noFill/>
                          </a:ln>
                          <a:solidFill>
                            <a:schemeClr val="bg1"/>
                          </a:solidFill>
                          <a:effectLst/>
                          <a:latin typeface="Arial" charset="0"/>
                          <a:cs typeface="Arial" charset="0"/>
                        </a:rPr>
                        <a:t> Voyant qu'ils se battaient à ramer contre le vent qui leur était contraire,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190" name="Rectangle 94"/>
          <p:cNvSpPr>
            <a:spLocks noGrp="1" noChangeArrowheads="1"/>
          </p:cNvSpPr>
          <p:nvPr>
            <p:ph type="ctrTitle"/>
          </p:nvPr>
        </p:nvSpPr>
        <p:spPr/>
        <p:txBody>
          <a:bodyPr/>
          <a:lstStyle/>
          <a:p>
            <a:r>
              <a:rPr lang="en-US" sz="1000" dirty="0"/>
              <a:t>1v</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82" name="Group 14"/>
          <p:cNvGraphicFramePr>
            <a:graphicFrameLocks noGrp="1"/>
          </p:cNvGraphicFramePr>
          <p:nvPr/>
        </p:nvGraphicFramePr>
        <p:xfrm>
          <a:off x="323527" y="259904"/>
          <a:ext cx="8568953" cy="5545360"/>
        </p:xfrm>
        <a:graphic>
          <a:graphicData uri="http://schemas.openxmlformats.org/drawingml/2006/table">
            <a:tbl>
              <a:tblPr rtl="1"/>
              <a:tblGrid>
                <a:gridCol w="3944177"/>
                <a:gridCol w="4624776"/>
              </a:tblGrid>
              <a:tr h="5545360">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ونحو الهزيع الرابع من الليل </a:t>
                      </a:r>
                      <a:r>
                        <a:rPr kumimoji="0" lang="ar-SA" sz="3600" b="0" i="0" u="none" strike="noStrike" cap="none" normalizeH="0" baseline="0" dirty="0" err="1" smtClean="0">
                          <a:ln>
                            <a:noFill/>
                          </a:ln>
                          <a:solidFill>
                            <a:schemeClr val="bg1"/>
                          </a:solidFill>
                          <a:effectLst/>
                          <a:latin typeface="Arial" charset="0"/>
                          <a:cs typeface="Arial" charset="0"/>
                        </a:rPr>
                        <a:t>اتاهم</a:t>
                      </a:r>
                      <a:r>
                        <a:rPr kumimoji="0" lang="ar-SA" sz="3600" b="0" i="0" u="none" strike="noStrike" cap="none" normalizeH="0" baseline="0" dirty="0" smtClean="0">
                          <a:ln>
                            <a:noFill/>
                          </a:ln>
                          <a:solidFill>
                            <a:schemeClr val="bg1"/>
                          </a:solidFill>
                          <a:effectLst/>
                          <a:latin typeface="Arial" charset="0"/>
                          <a:cs typeface="Arial" charset="0"/>
                        </a:rPr>
                        <a:t> ماشيا على البحر </a:t>
                      </a:r>
                      <a:r>
                        <a:rPr kumimoji="0" lang="ar-SA" sz="3600" b="0" i="0" u="none" strike="noStrike" cap="none" normalizeH="0" baseline="0" dirty="0" err="1" smtClean="0">
                          <a:ln>
                            <a:noFill/>
                          </a:ln>
                          <a:solidFill>
                            <a:schemeClr val="bg1"/>
                          </a:solidFill>
                          <a:effectLst/>
                          <a:latin typeface="Arial" charset="0"/>
                          <a:cs typeface="Arial" charset="0"/>
                        </a:rPr>
                        <a:t>واراد</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يتجاوزهم</a:t>
                      </a:r>
                      <a:r>
                        <a:rPr kumimoji="0" lang="ar-EG" sz="3600" b="0" i="0" u="none" strike="noStrike" cap="none" normalizeH="0" baseline="0" dirty="0" smtClean="0">
                          <a:ln>
                            <a:noFill/>
                          </a:ln>
                          <a:solidFill>
                            <a:schemeClr val="bg1"/>
                          </a:solidFill>
                          <a:effectLst/>
                          <a:latin typeface="Arial" charset="0"/>
                          <a:cs typeface="Arial" charset="0"/>
                        </a:rPr>
                        <a:t>.</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فلما رأوه ماشيا على البحر ظنوه خيالا فصرخوا. لان الجميع رأوه واضطربوا.فللوقت كلمهم وقال لهم ثقوا.</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هو.لا تخافوا.</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vers la fin de la nuit, il vient vers eux en marchant sur la mer, et il allait les dépasser. </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49 En le voyant marcher sur la mer, ils crurent que c'était un fantôme et ils poussèrent des cris. </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50 Car ils le virent tous et ils furent affolés. Mais lui aussitôt leur parla; il leur dit: "Confiance, c'est moi, n'ayez pas peur."</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51" name="Group 31"/>
          <p:cNvGraphicFramePr>
            <a:graphicFrameLocks noGrp="1"/>
          </p:cNvGraphicFramePr>
          <p:nvPr/>
        </p:nvGraphicFramePr>
        <p:xfrm>
          <a:off x="107950" y="115888"/>
          <a:ext cx="9001125" cy="6869304"/>
        </p:xfrm>
        <a:graphic>
          <a:graphicData uri="http://schemas.openxmlformats.org/drawingml/2006/table">
            <a:tbl>
              <a:tblPr rtl="1"/>
              <a:tblGrid>
                <a:gridCol w="3878861"/>
                <a:gridCol w="5122264"/>
              </a:tblGrid>
              <a:tr h="4249738">
                <a:tc>
                  <a:txBody>
                    <a:bodyPr/>
                    <a:lstStyle/>
                    <a:p>
                      <a:pPr marL="0" marR="0" lvl="0" indent="0" algn="just" defTabSz="914400" rtl="1" eaLnBrk="1" fontAlgn="base" latinLnBrk="0" hangingPunct="1">
                        <a:lnSpc>
                          <a:spcPct val="95000"/>
                        </a:lnSpc>
                        <a:spcBef>
                          <a:spcPct val="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فصعد </a:t>
                      </a:r>
                      <a:r>
                        <a:rPr kumimoji="0" lang="ar-SA" sz="3600" b="0" i="0" u="none" strike="noStrike" cap="none" normalizeH="0" baseline="0" dirty="0" err="1" smtClean="0">
                          <a:ln>
                            <a:noFill/>
                          </a:ln>
                          <a:solidFill>
                            <a:schemeClr val="bg1"/>
                          </a:solidFill>
                          <a:effectLst/>
                          <a:latin typeface="Arial" charset="0"/>
                          <a:cs typeface="Arial" charset="0"/>
                        </a:rPr>
                        <a:t>اليهم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السفينة فسكنت الريح.فبهتوا وتعجبوا في </a:t>
                      </a:r>
                      <a:r>
                        <a:rPr kumimoji="0" lang="ar-SA" sz="3600" b="0" i="0" u="none" strike="noStrike" cap="none" normalizeH="0" baseline="0" dirty="0" err="1" smtClean="0">
                          <a:ln>
                            <a:noFill/>
                          </a:ln>
                          <a:solidFill>
                            <a:schemeClr val="bg1"/>
                          </a:solidFill>
                          <a:effectLst/>
                          <a:latin typeface="Arial" charset="0"/>
                          <a:cs typeface="Arial" charset="0"/>
                        </a:rPr>
                        <a:t>انفسهم</a:t>
                      </a:r>
                      <a:r>
                        <a:rPr kumimoji="0" lang="ar-SA" sz="3600" b="0" i="0" u="none" strike="noStrike" cap="none" normalizeH="0" baseline="0" dirty="0" smtClean="0">
                          <a:ln>
                            <a:noFill/>
                          </a:ln>
                          <a:solidFill>
                            <a:schemeClr val="bg1"/>
                          </a:solidFill>
                          <a:effectLst/>
                          <a:latin typeface="Arial" charset="0"/>
                          <a:cs typeface="Arial" charset="0"/>
                        </a:rPr>
                        <a:t> جدا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الغاية.</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لم يفهموا </a:t>
                      </a:r>
                      <a:r>
                        <a:rPr kumimoji="0" lang="ar-SA" sz="3600" b="0" i="0" u="none" strike="noStrike" cap="none" normalizeH="0" baseline="0" dirty="0" err="1" smtClean="0">
                          <a:ln>
                            <a:noFill/>
                          </a:ln>
                          <a:solidFill>
                            <a:schemeClr val="bg1"/>
                          </a:solidFill>
                          <a:effectLst/>
                          <a:latin typeface="Arial" charset="0"/>
                          <a:cs typeface="Arial" charset="0"/>
                        </a:rPr>
                        <a:t>بالارغفة</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اذ</a:t>
                      </a:r>
                      <a:r>
                        <a:rPr kumimoji="0" lang="ar-SA" sz="3600" b="0" i="0" u="none" strike="noStrike" cap="none" normalizeH="0" baseline="0" dirty="0" smtClean="0">
                          <a:ln>
                            <a:noFill/>
                          </a:ln>
                          <a:solidFill>
                            <a:schemeClr val="bg1"/>
                          </a:solidFill>
                          <a:effectLst/>
                          <a:latin typeface="Arial" charset="0"/>
                          <a:cs typeface="Arial" charset="0"/>
                        </a:rPr>
                        <a:t> كانت قلوبهم غليظة. فلما عبروا جاءوا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ارض </a:t>
                      </a:r>
                      <a:r>
                        <a:rPr kumimoji="0" lang="ar-SA" sz="3600" b="0" i="0" u="none" strike="noStrike" cap="none" normalizeH="0" baseline="0" dirty="0" err="1" smtClean="0">
                          <a:ln>
                            <a:noFill/>
                          </a:ln>
                          <a:solidFill>
                            <a:schemeClr val="bg1"/>
                          </a:solidFill>
                          <a:effectLst/>
                          <a:latin typeface="Arial" charset="0"/>
                          <a:cs typeface="Arial" charset="0"/>
                        </a:rPr>
                        <a:t>جنيسارت</a:t>
                      </a:r>
                      <a:r>
                        <a:rPr kumimoji="0" lang="ar-SA" sz="3600" b="0" i="0" u="none" strike="noStrike" cap="none" normalizeH="0" baseline="0" dirty="0" smtClean="0">
                          <a:ln>
                            <a:noFill/>
                          </a:ln>
                          <a:solidFill>
                            <a:schemeClr val="bg1"/>
                          </a:solidFill>
                          <a:effectLst/>
                          <a:latin typeface="Arial" charset="0"/>
                          <a:cs typeface="Arial" charset="0"/>
                        </a:rPr>
                        <a:t> وارسوا</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ولما خرجوا من السفينة للوقت عرفوه. فطافوا جميع تلك </a:t>
                      </a:r>
                      <a:r>
                        <a:rPr kumimoji="0" lang="ar-SA" sz="3600" b="0" i="0" u="none" strike="noStrike" cap="none" normalizeH="0" baseline="0" dirty="0" err="1" smtClean="0">
                          <a:ln>
                            <a:noFill/>
                          </a:ln>
                          <a:solidFill>
                            <a:schemeClr val="bg1"/>
                          </a:solidFill>
                          <a:effectLst/>
                          <a:latin typeface="Arial" charset="0"/>
                          <a:cs typeface="Arial" charset="0"/>
                        </a:rPr>
                        <a:t>الكورة</a:t>
                      </a:r>
                      <a:r>
                        <a:rPr kumimoji="0" lang="ar-SA" sz="3600" b="0" i="0" u="none" strike="noStrike" cap="none" normalizeH="0" baseline="0" dirty="0" smtClean="0">
                          <a:ln>
                            <a:noFill/>
                          </a:ln>
                          <a:solidFill>
                            <a:schemeClr val="bg1"/>
                          </a:solidFill>
                          <a:effectLst/>
                          <a:latin typeface="Arial" charset="0"/>
                          <a:cs typeface="Arial" charset="0"/>
                        </a:rPr>
                        <a:t> المحيطة </a:t>
                      </a:r>
                      <a:r>
                        <a:rPr kumimoji="0" lang="ar-SA" sz="3600" b="0" i="0" u="none" strike="noStrike" cap="none" normalizeH="0" baseline="0" dirty="0" err="1" smtClean="0">
                          <a:ln>
                            <a:noFill/>
                          </a:ln>
                          <a:solidFill>
                            <a:schemeClr val="bg1"/>
                          </a:solidFill>
                          <a:effectLst/>
                          <a:latin typeface="Arial" charset="0"/>
                          <a:cs typeface="Arial" charset="0"/>
                        </a:rPr>
                        <a:t>وابتدأوا</a:t>
                      </a:r>
                      <a:r>
                        <a:rPr kumimoji="0" lang="ar-SA" sz="3600" b="0" i="0" u="none" strike="noStrike" cap="none" normalizeH="0" baseline="0" dirty="0" smtClean="0">
                          <a:ln>
                            <a:noFill/>
                          </a:ln>
                          <a:solidFill>
                            <a:schemeClr val="bg1"/>
                          </a:solidFill>
                          <a:effectLst/>
                          <a:latin typeface="Arial" charset="0"/>
                          <a:cs typeface="Arial" charset="0"/>
                        </a:rPr>
                        <a:t> يحملون المرضى على </a:t>
                      </a:r>
                      <a:r>
                        <a:rPr kumimoji="0" lang="ar-SA" sz="3600" b="0" i="0" u="none" strike="noStrike" cap="none" normalizeH="0" baseline="0" dirty="0" err="1" smtClean="0">
                          <a:ln>
                            <a:noFill/>
                          </a:ln>
                          <a:solidFill>
                            <a:schemeClr val="bg1"/>
                          </a:solidFill>
                          <a:effectLst/>
                          <a:latin typeface="Arial" charset="0"/>
                          <a:cs typeface="Arial" charset="0"/>
                        </a:rPr>
                        <a:t>اسرّة</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حيث سمعوا انه هناك.</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51 Il monta auprès d'eux dans la barque, et le vent tomba. Ils étaient extrêmement bouleversés. 52 En effet, ils n'avaient rien compris à l'affaire des pains, leur cœur était endurci. 53 Après la traversée, ils touchèrent terre à Génésareth et ils abordèrent. 54 Dès qu'ils eurent débarqué, les gens reconnurent Jésus; 55 ils parcoururent tout le pays et se mirent à apporter les malades sur des brancards là où l'on apprenait qu'il était.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62" name="Group 94"/>
          <p:cNvGraphicFramePr>
            <a:graphicFrameLocks noGrp="1"/>
          </p:cNvGraphicFramePr>
          <p:nvPr/>
        </p:nvGraphicFramePr>
        <p:xfrm>
          <a:off x="107950" y="452728"/>
          <a:ext cx="9001125" cy="4848480"/>
        </p:xfrm>
        <a:graphic>
          <a:graphicData uri="http://schemas.openxmlformats.org/drawingml/2006/table">
            <a:tbl>
              <a:tblPr rtl="1"/>
              <a:tblGrid>
                <a:gridCol w="4465637"/>
                <a:gridCol w="453548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4000" b="0" i="0" u="none" strike="noStrike" cap="none" normalizeH="0" baseline="0" dirty="0" smtClean="0">
                          <a:ln>
                            <a:noFill/>
                          </a:ln>
                          <a:solidFill>
                            <a:schemeClr val="bg1"/>
                          </a:solidFill>
                          <a:effectLst/>
                          <a:latin typeface="Arial" charset="0"/>
                          <a:cs typeface="Arial" charset="0"/>
                        </a:rPr>
                        <a:t>وحيثما دخل </a:t>
                      </a:r>
                      <a:r>
                        <a:rPr kumimoji="0" lang="ar-SA" sz="4000" b="0" i="0" u="none" strike="noStrike" cap="none" normalizeH="0" baseline="0" dirty="0" err="1" smtClean="0">
                          <a:ln>
                            <a:noFill/>
                          </a:ln>
                          <a:solidFill>
                            <a:schemeClr val="bg1"/>
                          </a:solidFill>
                          <a:effectLst/>
                          <a:latin typeface="Arial" charset="0"/>
                          <a:cs typeface="Arial" charset="0"/>
                        </a:rPr>
                        <a:t>الى</a:t>
                      </a:r>
                      <a:r>
                        <a:rPr kumimoji="0" lang="ar-SA" sz="4000" b="0" i="0" u="none" strike="noStrike" cap="none" normalizeH="0" baseline="0" dirty="0" smtClean="0">
                          <a:ln>
                            <a:noFill/>
                          </a:ln>
                          <a:solidFill>
                            <a:schemeClr val="bg1"/>
                          </a:solidFill>
                          <a:effectLst/>
                          <a:latin typeface="Arial" charset="0"/>
                          <a:cs typeface="Arial" charset="0"/>
                        </a:rPr>
                        <a:t> قرى </a:t>
                      </a:r>
                      <a:r>
                        <a:rPr kumimoji="0" lang="ar-SA" sz="4000" b="0" i="0" u="none" strike="noStrike" cap="none" normalizeH="0" baseline="0" dirty="0" err="1" smtClean="0">
                          <a:ln>
                            <a:noFill/>
                          </a:ln>
                          <a:solidFill>
                            <a:schemeClr val="bg1"/>
                          </a:solidFill>
                          <a:effectLst/>
                          <a:latin typeface="Arial" charset="0"/>
                          <a:cs typeface="Arial" charset="0"/>
                        </a:rPr>
                        <a:t>او</a:t>
                      </a:r>
                      <a:r>
                        <a:rPr kumimoji="0" lang="ar-SA" sz="4000" b="0" i="0" u="none" strike="noStrike" cap="none" normalizeH="0" baseline="0" dirty="0" smtClean="0">
                          <a:ln>
                            <a:noFill/>
                          </a:ln>
                          <a:solidFill>
                            <a:schemeClr val="bg1"/>
                          </a:solidFill>
                          <a:effectLst/>
                          <a:latin typeface="Arial" charset="0"/>
                          <a:cs typeface="Arial" charset="0"/>
                        </a:rPr>
                        <a:t> مدن </a:t>
                      </a:r>
                      <a:r>
                        <a:rPr kumimoji="0" lang="ar-SA" sz="4000" b="0" i="0" u="none" strike="noStrike" cap="none" normalizeH="0" baseline="0" dirty="0" err="1" smtClean="0">
                          <a:ln>
                            <a:noFill/>
                          </a:ln>
                          <a:solidFill>
                            <a:schemeClr val="bg1"/>
                          </a:solidFill>
                          <a:effectLst/>
                          <a:latin typeface="Arial" charset="0"/>
                          <a:cs typeface="Arial" charset="0"/>
                        </a:rPr>
                        <a:t>او</a:t>
                      </a:r>
                      <a:r>
                        <a:rPr kumimoji="0" lang="ar-SA" sz="4000" b="0" i="0" u="none" strike="noStrike" cap="none" normalizeH="0" baseline="0" dirty="0" smtClean="0">
                          <a:ln>
                            <a:noFill/>
                          </a:ln>
                          <a:solidFill>
                            <a:schemeClr val="bg1"/>
                          </a:solidFill>
                          <a:effectLst/>
                          <a:latin typeface="Arial" charset="0"/>
                          <a:cs typeface="Arial" charset="0"/>
                        </a:rPr>
                        <a:t> ضياع وضعوا المرضى في </a:t>
                      </a:r>
                      <a:r>
                        <a:rPr kumimoji="0" lang="ar-SA" sz="4000" b="0" i="0" u="none" strike="noStrike" cap="none" normalizeH="0" baseline="0" dirty="0" err="1" smtClean="0">
                          <a:ln>
                            <a:noFill/>
                          </a:ln>
                          <a:solidFill>
                            <a:schemeClr val="bg1"/>
                          </a:solidFill>
                          <a:effectLst/>
                          <a:latin typeface="Arial" charset="0"/>
                          <a:cs typeface="Arial" charset="0"/>
                        </a:rPr>
                        <a:t>الاسواق</a:t>
                      </a:r>
                      <a:r>
                        <a:rPr kumimoji="0" lang="ar-SA" sz="4000" b="0" i="0" u="none" strike="noStrike" cap="none" normalizeH="0" baseline="0" dirty="0" smtClean="0">
                          <a:ln>
                            <a:noFill/>
                          </a:ln>
                          <a:solidFill>
                            <a:schemeClr val="bg1"/>
                          </a:solidFill>
                          <a:effectLst/>
                          <a:latin typeface="Arial" charset="0"/>
                          <a:cs typeface="Arial" charset="0"/>
                        </a:rPr>
                        <a:t> وطلبوا </a:t>
                      </a:r>
                      <a:r>
                        <a:rPr kumimoji="0" lang="ar-SA" sz="4000" b="0" i="0" u="none" strike="noStrike" cap="none" normalizeH="0" baseline="0" dirty="0" err="1" smtClean="0">
                          <a:ln>
                            <a:noFill/>
                          </a:ln>
                          <a:solidFill>
                            <a:schemeClr val="bg1"/>
                          </a:solidFill>
                          <a:effectLst/>
                          <a:latin typeface="Arial" charset="0"/>
                          <a:cs typeface="Arial" charset="0"/>
                        </a:rPr>
                        <a:t>اليه</a:t>
                      </a:r>
                      <a:r>
                        <a:rPr kumimoji="0" lang="ar-SA" sz="4000" b="0" i="0" u="none" strike="noStrike" cap="none" normalizeH="0" baseline="0" dirty="0" smtClean="0">
                          <a:ln>
                            <a:noFill/>
                          </a:ln>
                          <a:solidFill>
                            <a:schemeClr val="bg1"/>
                          </a:solidFill>
                          <a:effectLst/>
                          <a:latin typeface="Arial" charset="0"/>
                          <a:cs typeface="Arial" charset="0"/>
                        </a:rPr>
                        <a:t> </a:t>
                      </a:r>
                      <a:r>
                        <a:rPr kumimoji="0" lang="ar-SA" sz="4000" b="0" i="0" u="none" strike="noStrike" cap="none" normalizeH="0" baseline="0" dirty="0" err="1" smtClean="0">
                          <a:ln>
                            <a:noFill/>
                          </a:ln>
                          <a:solidFill>
                            <a:schemeClr val="bg1"/>
                          </a:solidFill>
                          <a:effectLst/>
                          <a:latin typeface="Arial" charset="0"/>
                          <a:cs typeface="Arial" charset="0"/>
                        </a:rPr>
                        <a:t>ان</a:t>
                      </a:r>
                      <a:r>
                        <a:rPr kumimoji="0" lang="ar-SA" sz="4000" b="0" i="0" u="none" strike="noStrike" cap="none" normalizeH="0" baseline="0" dirty="0" smtClean="0">
                          <a:ln>
                            <a:noFill/>
                          </a:ln>
                          <a:solidFill>
                            <a:schemeClr val="bg1"/>
                          </a:solidFill>
                          <a:effectLst/>
                          <a:latin typeface="Arial" charset="0"/>
                          <a:cs typeface="Arial" charset="0"/>
                        </a:rPr>
                        <a:t> يلمسوا ولو </a:t>
                      </a:r>
                      <a:r>
                        <a:rPr kumimoji="0" lang="ar-SA" sz="4000" b="0" i="0" u="none" strike="noStrike" cap="none" normalizeH="0" baseline="0" dirty="0" err="1" smtClean="0">
                          <a:ln>
                            <a:noFill/>
                          </a:ln>
                          <a:solidFill>
                            <a:schemeClr val="bg1"/>
                          </a:solidFill>
                          <a:effectLst/>
                          <a:latin typeface="Arial" charset="0"/>
                          <a:cs typeface="Arial" charset="0"/>
                        </a:rPr>
                        <a:t>هدب</a:t>
                      </a:r>
                      <a:r>
                        <a:rPr kumimoji="0" lang="ar-SA" sz="4000" b="0" i="0" u="none" strike="noStrike" cap="none" normalizeH="0" baseline="0" dirty="0" smtClean="0">
                          <a:ln>
                            <a:noFill/>
                          </a:ln>
                          <a:solidFill>
                            <a:schemeClr val="bg1"/>
                          </a:solidFill>
                          <a:effectLst/>
                          <a:latin typeface="Arial" charset="0"/>
                          <a:cs typeface="Arial" charset="0"/>
                        </a:rPr>
                        <a:t> ثوبه.وكل من لمسه شفي</a:t>
                      </a:r>
                      <a:endParaRPr kumimoji="0" lang="en-US" sz="40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56 Partout où il entrait, villages, villes ou hameaux, on mettait les malades sur les places; on le suppliait de les laisser toucher seulement la frange de son vêtement; et ceux qui le touchaient étaient tous sauvés.</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 </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 name="Rectangle 61"/>
          <p:cNvSpPr>
            <a:spLocks noChangeArrowheads="1"/>
          </p:cNvSpPr>
          <p:nvPr/>
        </p:nvSpPr>
        <p:spPr bwMode="auto">
          <a:xfrm>
            <a:off x="755650" y="3926666"/>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باكر</a:t>
            </a:r>
          </a:p>
          <a:p>
            <a:pPr algn="ctr"/>
            <a:r>
              <a:rPr lang="fr-CA" sz="4400" u="sng" dirty="0">
                <a:solidFill>
                  <a:srgbClr val="FF9933"/>
                </a:solidFill>
              </a:rPr>
              <a:t>Psaume et Évangile </a:t>
            </a:r>
            <a:r>
              <a:rPr lang="fr-CA" sz="4400" u="sng" dirty="0" smtClean="0">
                <a:solidFill>
                  <a:srgbClr val="FF9933"/>
                </a:solidFill>
              </a:rPr>
              <a:t>de l’aube</a:t>
            </a:r>
            <a:endParaRPr lang="fr-CA" sz="4400" u="sng" dirty="0">
              <a:solidFill>
                <a:srgbClr val="FF9933"/>
              </a:solidFill>
            </a:endParaRPr>
          </a:p>
        </p:txBody>
      </p:sp>
      <p:pic>
        <p:nvPicPr>
          <p:cNvPr id="9278" name="Picture 62"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838" name="Group 86"/>
          <p:cNvGraphicFramePr>
            <a:graphicFrameLocks noGrp="1"/>
          </p:cNvGraphicFramePr>
          <p:nvPr/>
        </p:nvGraphicFramePr>
        <p:xfrm>
          <a:off x="107950" y="474072"/>
          <a:ext cx="9072563" cy="4251072"/>
        </p:xfrm>
        <a:graphic>
          <a:graphicData uri="http://schemas.openxmlformats.org/drawingml/2006/table">
            <a:tbl>
              <a:tblPr rtl="1"/>
              <a:tblGrid>
                <a:gridCol w="4608513"/>
                <a:gridCol w="446405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(33:20,21)</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انفسنا</a:t>
                      </a:r>
                      <a:r>
                        <a:rPr kumimoji="0" lang="ar-SA" sz="3600" b="0" i="0" u="none" strike="noStrike" cap="none" normalizeH="0" baseline="0" dirty="0" smtClean="0">
                          <a:ln>
                            <a:noFill/>
                          </a:ln>
                          <a:solidFill>
                            <a:schemeClr val="bg1"/>
                          </a:solidFill>
                          <a:effectLst/>
                          <a:latin typeface="Arial" charset="0"/>
                          <a:cs typeface="Arial" charset="0"/>
                        </a:rPr>
                        <a:t> انتظرت الرب.معونتنا وترسنا هو.</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به</a:t>
                      </a:r>
                      <a:r>
                        <a:rPr kumimoji="0" lang="ar-SA" sz="3600" b="0" i="0" u="none" strike="noStrike" cap="none" normalizeH="0" baseline="0" dirty="0" smtClean="0">
                          <a:ln>
                            <a:noFill/>
                          </a:ln>
                          <a:solidFill>
                            <a:schemeClr val="bg1"/>
                          </a:solidFill>
                          <a:effectLst/>
                          <a:latin typeface="Arial" charset="0"/>
                          <a:cs typeface="Arial" charset="0"/>
                        </a:rPr>
                        <a:t> تفرح قلوبنا </a:t>
                      </a:r>
                      <a:r>
                        <a:rPr kumimoji="0" lang="ar-SA" sz="3600" b="0" i="0" u="none" strike="noStrike" cap="none" normalizeH="0" baseline="0" dirty="0" err="1" smtClean="0">
                          <a:ln>
                            <a:noFill/>
                          </a:ln>
                          <a:solidFill>
                            <a:schemeClr val="bg1"/>
                          </a:solidFill>
                          <a:effectLst/>
                          <a:latin typeface="Arial" charset="0"/>
                          <a:cs typeface="Arial" charset="0"/>
                        </a:rPr>
                        <a:t>لاننا</a:t>
                      </a:r>
                      <a:r>
                        <a:rPr kumimoji="0" lang="ar-SA" sz="3600" b="0" i="0" u="none" strike="noStrike" cap="none" normalizeH="0" baseline="0" dirty="0" smtClean="0">
                          <a:ln>
                            <a:noFill/>
                          </a:ln>
                          <a:solidFill>
                            <a:schemeClr val="bg1"/>
                          </a:solidFill>
                          <a:effectLst/>
                          <a:latin typeface="Arial" charset="0"/>
                          <a:cs typeface="Arial" charset="0"/>
                        </a:rPr>
                        <a:t> على اسمه القدوس اتكلنا.</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30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 </a:t>
                      </a:r>
                      <a:r>
                        <a:rPr kumimoji="0" lang="en-US" sz="3200" b="0" i="0" u="sng" strike="noStrike" cap="none" normalizeH="0" baseline="0" dirty="0" smtClean="0">
                          <a:ln>
                            <a:noFill/>
                          </a:ln>
                          <a:solidFill>
                            <a:srgbClr val="FF9933"/>
                          </a:solidFill>
                          <a:effectLst/>
                          <a:latin typeface="Arial" charset="0"/>
                          <a:cs typeface="Arial" charset="0"/>
                        </a:rPr>
                        <a:t>33:20,21</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Nous, nous attendons le Seigneur: Notre aide  et notre bouclier c'est lui.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La joie de notre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vient de lui, Et notre confiance est en son nom très saint,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4839" name="Rectangle 87"/>
          <p:cNvSpPr>
            <a:spLocks noGrp="1" noChangeArrowheads="1"/>
          </p:cNvSpPr>
          <p:nvPr>
            <p:ph type="ctrTitle"/>
          </p:nvPr>
        </p:nvSpPr>
        <p:spPr/>
        <p:txBody>
          <a:bodyPr/>
          <a:lstStyle/>
          <a:p>
            <a:r>
              <a:rPr lang="en-US" sz="1000" dirty="0"/>
              <a:t>1pm</a:t>
            </a:r>
          </a:p>
        </p:txBody>
      </p:sp>
      <p:sp>
        <p:nvSpPr>
          <p:cNvPr id="16" name="Text Box 29">
            <a:hlinkClick r:id="" action="ppaction://macro?name=LetThemExaltHimForBishop"/>
          </p:cNvPr>
          <p:cNvSpPr txBox="1">
            <a:spLocks noChangeArrowheads="1"/>
          </p:cNvSpPr>
          <p:nvPr/>
        </p:nvSpPr>
        <p:spPr bwMode="auto">
          <a:xfrm>
            <a:off x="6444208" y="6237312"/>
            <a:ext cx="2304256" cy="3000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ar-EG" sz="1050" dirty="0" smtClean="0">
                <a:solidFill>
                  <a:schemeClr val="bg1"/>
                </a:solidFill>
              </a:rPr>
              <a:t>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26" name="Group 50"/>
          <p:cNvGraphicFramePr>
            <a:graphicFrameLocks noGrp="1"/>
          </p:cNvGraphicFramePr>
          <p:nvPr/>
        </p:nvGraphicFramePr>
        <p:xfrm>
          <a:off x="107950" y="101808"/>
          <a:ext cx="9072563" cy="6567552"/>
        </p:xfrm>
        <a:graphic>
          <a:graphicData uri="http://schemas.openxmlformats.org/drawingml/2006/table">
            <a:tbl>
              <a:tblPr rtl="1"/>
              <a:tblGrid>
                <a:gridCol w="4321175"/>
                <a:gridCol w="4751388"/>
              </a:tblGrid>
              <a:tr h="4249738">
                <a:tc>
                  <a:txBody>
                    <a:bodyPr/>
                    <a:lstStyle/>
                    <a:p>
                      <a:pPr marL="0" marR="0" lvl="0" indent="0" algn="just" defTabSz="914400" rtl="1" eaLnBrk="1" fontAlgn="base" latinLnBrk="0" hangingPunct="1">
                        <a:lnSpc>
                          <a:spcPct val="90000"/>
                        </a:lnSpc>
                        <a:spcBef>
                          <a:spcPct val="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متى (</a:t>
                      </a:r>
                      <a:r>
                        <a:rPr kumimoji="0" lang="en-CA" sz="4000" b="0" i="0" u="sng" strike="noStrike" cap="none" normalizeH="0" baseline="0" dirty="0" smtClean="0">
                          <a:ln>
                            <a:noFill/>
                          </a:ln>
                          <a:solidFill>
                            <a:srgbClr val="FF9933"/>
                          </a:solidFill>
                          <a:effectLst/>
                          <a:latin typeface="Arial" charset="0"/>
                          <a:cs typeface="Arial" charset="0"/>
                        </a:rPr>
                        <a:t>28:1-20</a:t>
                      </a:r>
                      <a:r>
                        <a:rPr kumimoji="0" lang="ar-EG" sz="4000" b="0" i="0" u="sng" strike="noStrike" cap="none" normalizeH="0" baseline="0" dirty="0" smtClean="0">
                          <a:ln>
                            <a:noFill/>
                          </a:ln>
                          <a:solidFill>
                            <a:srgbClr val="FF9933"/>
                          </a:solidFill>
                          <a:effectLst/>
                          <a:latin typeface="Arial" charset="0"/>
                          <a:cs typeface="Arial" charset="0"/>
                        </a:rPr>
                        <a:t> ) </a:t>
                      </a:r>
                    </a:p>
                    <a:p>
                      <a:pPr marL="0" marR="0" lvl="0" indent="0" algn="just"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وبعد السبت، عند فجر أول الأُسبوع، جاءت مريم المجدليَّة ومريم الأُخرى لتنظُرا القبر. وإذا زلزلةٌ عظيمةٌ قد حدثت، لأنَّ ملاك الربِّ نزل من السَّماء ودحرج الحجر عن باب القبر، وجلس عليه.</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0000"/>
                        </a:lnSpc>
                        <a:spcBef>
                          <a:spcPct val="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وكان منظرهُ كالبرق، ولباسهُ أبيض كالثَّلج. ومِن خوفِهِ اضطرب الحرَّاس وصاروا كأمواتٍ. </a:t>
                      </a:r>
                      <a:endParaRPr kumimoji="0" lang="ar-EG" sz="3600" b="0" i="0" u="sng" strike="noStrike" cap="none" normalizeH="0" baseline="0" dirty="0" smtClean="0">
                        <a:ln>
                          <a:noFill/>
                        </a:ln>
                        <a:solidFill>
                          <a:srgbClr val="FF9933"/>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Matthieu </a:t>
                      </a:r>
                      <a:r>
                        <a:rPr kumimoji="0" lang="en-CA" sz="3600" b="0" i="0" u="sng" strike="noStrike" cap="none" normalizeH="0" baseline="0" dirty="0" smtClean="0">
                          <a:ln>
                            <a:noFill/>
                          </a:ln>
                          <a:solidFill>
                            <a:srgbClr val="FF9933"/>
                          </a:solidFill>
                          <a:effectLst/>
                          <a:latin typeface="Arial" charset="0"/>
                          <a:cs typeface="Arial" charset="0"/>
                        </a:rPr>
                        <a:t>28:1-20</a:t>
                      </a:r>
                      <a:r>
                        <a:rPr kumimoji="0" lang="fr-CA" sz="2800" b="0" i="0" u="none" strike="noStrike" cap="none" normalizeH="0" baseline="0" dirty="0" smtClean="0">
                          <a:ln>
                            <a:noFill/>
                          </a:ln>
                          <a:solidFill>
                            <a:schemeClr val="bg1"/>
                          </a:solidFill>
                          <a:effectLst/>
                          <a:latin typeface="Arial" charset="0"/>
                          <a:cs typeface="Arial" charset="0"/>
                        </a:rPr>
                        <a:t> </a:t>
                      </a:r>
                    </a:p>
                    <a:p>
                      <a:pPr marL="0" marR="0" lvl="0" indent="0" algn="just"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Après le sabbat, à l’aube du premier jour de la semaine, Marie–Madeleine et l’autre Marie allèrent voir le sépulcre. 2  Et voici qu’il y eut un grand tremblement de terre ; car un ange du Seigneur descendit du ciel, vint rouler la pierre et s’assit dessus. 3 Son aspect était comme l’éclair et son vêtement blanc comme la neige. </a:t>
                      </a:r>
                      <a:r>
                        <a:rPr kumimoji="0" lang="fr-FR" sz="2800" b="0" i="0" u="none" strike="noStrike" cap="none" normalizeH="0" baseline="30000" dirty="0" smtClean="0">
                          <a:ln>
                            <a:noFill/>
                          </a:ln>
                          <a:solidFill>
                            <a:schemeClr val="bg1"/>
                          </a:solidFill>
                          <a:effectLst/>
                          <a:latin typeface="Arial" charset="0"/>
                          <a:cs typeface="Arial" charset="0"/>
                        </a:rPr>
                        <a:t>4</a:t>
                      </a:r>
                      <a:r>
                        <a:rPr kumimoji="0" lang="fr-FR" sz="2800" b="0" i="0" u="none" strike="noStrike" cap="none" normalizeH="0" baseline="0" dirty="0" smtClean="0">
                          <a:ln>
                            <a:noFill/>
                          </a:ln>
                          <a:solidFill>
                            <a:schemeClr val="bg1"/>
                          </a:solidFill>
                          <a:effectLst/>
                          <a:latin typeface="Arial" charset="0"/>
                          <a:cs typeface="Arial" charset="0"/>
                        </a:rPr>
                        <a:t> Les gardes tremblèrent de peur, et devinrent comme morts.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5830" name="Rectangle 54"/>
          <p:cNvSpPr>
            <a:spLocks noGrp="1" noChangeArrowheads="1"/>
          </p:cNvSpPr>
          <p:nvPr>
            <p:ph type="ctrTitle"/>
          </p:nvPr>
        </p:nvSpPr>
        <p:spPr/>
        <p:txBody>
          <a:bodyPr/>
          <a:lstStyle/>
          <a:p>
            <a:r>
              <a:rPr lang="en-US" sz="1000" dirty="0"/>
              <a:t>1m</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15" name="Group 55"/>
          <p:cNvGraphicFramePr>
            <a:graphicFrameLocks noGrp="1"/>
          </p:cNvGraphicFramePr>
          <p:nvPr/>
        </p:nvGraphicFramePr>
        <p:xfrm>
          <a:off x="107950" y="115888"/>
          <a:ext cx="8856663" cy="6494400"/>
        </p:xfrm>
        <a:graphic>
          <a:graphicData uri="http://schemas.openxmlformats.org/drawingml/2006/table">
            <a:tbl>
              <a:tblPr rtl="1"/>
              <a:tblGrid>
                <a:gridCol w="4392613"/>
                <a:gridCol w="4464050"/>
              </a:tblGrid>
              <a:tr h="4249738">
                <a:tc>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فأجاب الملاك وقال للمرأتين: " لا تخافا أنتُما، فإنِّى أعلم أنَّكُما تطلُبان يسوع الذي صُلِبَ. ليس هو </a:t>
                      </a:r>
                      <a:r>
                        <a:rPr kumimoji="0" lang="ar-SA" sz="3600" b="0" i="0" u="none" strike="noStrike" cap="none" normalizeH="0" baseline="0" dirty="0" err="1" smtClean="0">
                          <a:ln>
                            <a:noFill/>
                          </a:ln>
                          <a:solidFill>
                            <a:schemeClr val="bg1"/>
                          </a:solidFill>
                          <a:effectLst/>
                          <a:latin typeface="Arial" charset="0"/>
                          <a:cs typeface="Arial" charset="0"/>
                        </a:rPr>
                        <a:t>ههُنا</a:t>
                      </a:r>
                      <a:r>
                        <a:rPr kumimoji="0" lang="ar-SA" sz="3600" b="0" i="0" u="none" strike="noStrike" cap="none" normalizeH="0" baseline="0" dirty="0" smtClean="0">
                          <a:ln>
                            <a:noFill/>
                          </a:ln>
                          <a:solidFill>
                            <a:schemeClr val="bg1"/>
                          </a:solidFill>
                          <a:effectLst/>
                          <a:latin typeface="Arial" charset="0"/>
                          <a:cs typeface="Arial" charset="0"/>
                        </a:rPr>
                        <a:t>، بل قام كما قال. </a:t>
                      </a:r>
                      <a:r>
                        <a:rPr kumimoji="0" lang="ar-SA" sz="3600" b="0" i="0" u="none" strike="noStrike" cap="none" normalizeH="0" baseline="0" dirty="0" err="1" smtClean="0">
                          <a:ln>
                            <a:noFill/>
                          </a:ln>
                          <a:solidFill>
                            <a:schemeClr val="bg1"/>
                          </a:solidFill>
                          <a:effectLst/>
                          <a:latin typeface="Arial" charset="0"/>
                          <a:cs typeface="Arial" charset="0"/>
                        </a:rPr>
                        <a:t>هلُمَّا</a:t>
                      </a:r>
                      <a:r>
                        <a:rPr kumimoji="0" lang="ar-SA" sz="3600" b="0" i="0" u="none" strike="noStrike" cap="none" normalizeH="0" baseline="0" dirty="0" smtClean="0">
                          <a:ln>
                            <a:noFill/>
                          </a:ln>
                          <a:solidFill>
                            <a:schemeClr val="bg1"/>
                          </a:solidFill>
                          <a:effectLst/>
                          <a:latin typeface="Arial" charset="0"/>
                          <a:cs typeface="Arial" charset="0"/>
                        </a:rPr>
                        <a:t> انظُرا الموضِع الذي كان موضوعاً فيه. واذهبا سريعاً قولا لتلاميذه: إنه قد قام من بين الأموات. وها </a:t>
                      </a:r>
                      <a:r>
                        <a:rPr kumimoji="0" lang="ar-SA" sz="3600" b="0" i="0" u="none" strike="noStrike" cap="none" normalizeH="0" baseline="0" dirty="0" err="1" smtClean="0">
                          <a:ln>
                            <a:noFill/>
                          </a:ln>
                          <a:solidFill>
                            <a:schemeClr val="bg1"/>
                          </a:solidFill>
                          <a:effectLst/>
                          <a:latin typeface="Arial" charset="0"/>
                          <a:cs typeface="Arial" charset="0"/>
                        </a:rPr>
                        <a:t>هوذا</a:t>
                      </a:r>
                      <a:r>
                        <a:rPr kumimoji="0" lang="ar-SA" sz="3600" b="0" i="0" u="none" strike="noStrike" cap="none" normalizeH="0" baseline="0" dirty="0" smtClean="0">
                          <a:ln>
                            <a:noFill/>
                          </a:ln>
                          <a:solidFill>
                            <a:schemeClr val="bg1"/>
                          </a:solidFill>
                          <a:effectLst/>
                          <a:latin typeface="Arial" charset="0"/>
                          <a:cs typeface="Arial" charset="0"/>
                        </a:rPr>
                        <a:t> يسبقكُم إلى الجليل. هُناك ترونه. ها أنا قد قُلتُ لكُما ". </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5 Mais l’ange prit la parole et dit aux femmes : Pour vous, n’ayez pas peur, car je sais que vous cherchez Jésus, le crucifié. 6 Il n’est pas ici ; en effet il est ressuscité, comme il l’avait dit. Venez, voyez l’endroit où il était couché, 7  et allez promptement dire à ses disciples qu’il est ressuscité des morts. Il vous précède en Galilée ; c’est là que vous le verrez. Voici : je vous l’ai dit.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228" name="Group 44"/>
          <p:cNvGraphicFramePr>
            <a:graphicFrameLocks noGrp="1"/>
          </p:cNvGraphicFramePr>
          <p:nvPr/>
        </p:nvGraphicFramePr>
        <p:xfrm>
          <a:off x="34925" y="519016"/>
          <a:ext cx="9109075" cy="5214240"/>
        </p:xfrm>
        <a:graphic>
          <a:graphicData uri="http://schemas.openxmlformats.org/drawingml/2006/table">
            <a:tbl>
              <a:tblPr rtl="1"/>
              <a:tblGrid>
                <a:gridCol w="4787900"/>
                <a:gridCol w="432117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فخرجتا سريعاً من القبر بخوفٍ وفرحٍ عظيم، مُسرعتين لتُخبرا تلاميذه. وإذا يسوع استقبلهما قائلاً: " سلامٌ لكما ". فأمَّا هُما فأمسكتا بقدميه وسجدتا له. </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Elles s’éloignèrent promptement du tombeau, avec crainte et avec une grande joie, et elles coururent porter la nouvelle aux disciples. 9 Et voici que Jésus vint à leur rencontre et dit : Je vous salue. Elles s’approchèrent pour saisir ses pieds et elles l’adorèrent. </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44" name="Group 36"/>
          <p:cNvGraphicFramePr>
            <a:graphicFrameLocks noGrp="1"/>
          </p:cNvGraphicFramePr>
          <p:nvPr/>
        </p:nvGraphicFramePr>
        <p:xfrm>
          <a:off x="107950" y="735040"/>
          <a:ext cx="9001125" cy="5214240"/>
        </p:xfrm>
        <a:graphic>
          <a:graphicData uri="http://schemas.openxmlformats.org/drawingml/2006/table">
            <a:tbl>
              <a:tblPr rtl="1"/>
              <a:tblGrid>
                <a:gridCol w="4537075"/>
                <a:gridCol w="446405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حينئذٍ قال لهما يسوع: " لا تخافا. اذهبا اعلما إخوتي أن يذهبوا إلى الجليل، وهناك يرونني ".وفيما هما ذاهبتان إذا قومٌ من الحُرَّاس جاءوا إلى المدينة وأخبروا رؤساء الكهنة بكل ما كان.</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10 Alors Jésus leur dit : Soyez sans crainte ; allez dire à mes frères de se rendre en Galilée : C’est là qu’ils me verront. 11  Pendant qu’elles étaient en chemin, quelques hommes de la garde entrèrent dans la ville et annoncèrent aux principaux sacrificateurs tout ce qui était arrivé. </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62" name="Group 30"/>
          <p:cNvGraphicFramePr>
            <a:graphicFrameLocks noGrp="1"/>
          </p:cNvGraphicFramePr>
          <p:nvPr/>
        </p:nvGraphicFramePr>
        <p:xfrm>
          <a:off x="251521" y="452336"/>
          <a:ext cx="8568952" cy="5640960"/>
        </p:xfrm>
        <a:graphic>
          <a:graphicData uri="http://schemas.openxmlformats.org/drawingml/2006/table">
            <a:tbl>
              <a:tblPr rtl="1"/>
              <a:tblGrid>
                <a:gridCol w="3991531"/>
                <a:gridCol w="457742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فاجتمعوا مع الشُّيوخ، وتشاوروا، وأخـذوا فضَّةً وأعطوها للجند قائلين: " قولوا</a:t>
                      </a:r>
                      <a:r>
                        <a:rPr kumimoji="0" lang="en-US"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إن تلاميذه أتوا ليلاً وسرقوه ونحنُ نيامٌ. وإذا سمع الوالي هذا القول نُقنعه نحنُ، ونصيِّركم مُطمئنِّين ".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Ceux–ci, après s’être assemblés avec les anciens et avoir tenu conseil, donnèrent aux soldats une assez forte somme d’argent, 13  en ajoutant : Dites : Ses disciples sont venus de nuit le dérober, pendant que nous dormions. 14 Et si le gouverneur l’apprend, nous userons de persuasion et nous vous tirerons d’ennui. </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84" name="Group 28"/>
          <p:cNvGraphicFramePr>
            <a:graphicFrameLocks noGrp="1"/>
          </p:cNvGraphicFramePr>
          <p:nvPr/>
        </p:nvGraphicFramePr>
        <p:xfrm>
          <a:off x="107950" y="44450"/>
          <a:ext cx="9072563" cy="6494400"/>
        </p:xfrm>
        <a:graphic>
          <a:graphicData uri="http://schemas.openxmlformats.org/drawingml/2006/table">
            <a:tbl>
              <a:tblPr rtl="1"/>
              <a:tblGrid>
                <a:gridCol w="4180277"/>
                <a:gridCol w="489228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أمَّا هُم فأخذوا الفضَّة</a:t>
                      </a:r>
                      <a:r>
                        <a:rPr kumimoji="0" lang="en-US"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وفعلوا كما علَّموهم، فشاع هذا القول عند اليهود إلى هذا اليوم. وأمَّا الأحد عشر تلميذاً فمضوا إلى الجليل إلى الجبل، الذي وعدهم </a:t>
                      </a:r>
                      <a:r>
                        <a:rPr kumimoji="0" lang="ar-SA" sz="3600" b="0" i="0" u="none" strike="noStrike" cap="none" normalizeH="0" baseline="0" dirty="0" err="1" smtClean="0">
                          <a:ln>
                            <a:noFill/>
                          </a:ln>
                          <a:solidFill>
                            <a:schemeClr val="bg1"/>
                          </a:solidFill>
                          <a:effectLst/>
                          <a:latin typeface="Arial" charset="0"/>
                          <a:cs typeface="Arial" charset="0"/>
                        </a:rPr>
                        <a:t>به</a:t>
                      </a:r>
                      <a:r>
                        <a:rPr kumimoji="0" lang="ar-SA" sz="3600" b="0" i="0" u="none" strike="noStrike" cap="none" normalizeH="0" baseline="0" dirty="0" smtClean="0">
                          <a:ln>
                            <a:noFill/>
                          </a:ln>
                          <a:solidFill>
                            <a:schemeClr val="bg1"/>
                          </a:solidFill>
                          <a:effectLst/>
                          <a:latin typeface="Arial" charset="0"/>
                          <a:cs typeface="Arial" charset="0"/>
                        </a:rPr>
                        <a:t> يسوع. ولمَّا رأوه سجدوا له، ولكنَّ بعضهم شَك. فتقدَّم يسوع وخاطبهم قائلاً: " إني قد أُعطِيت كل سُلطان في السَّماء وعلى الأرض، </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Les soldats prirent l’argent et ils exécutèrent les instructions qui leur avaient été données. Et ce bruit s’est colporté parmi les Juifs, jusqu’à ce jour.16 Les onze disciples allèrent en Galilée, sur la montagne que Jésus avait désignée. 17 Quand ils le virent, ils l’adorèrent. Mais quelques–uns eurent des doutes ;</a:t>
                      </a:r>
                      <a:r>
                        <a:rPr kumimoji="0" lang="fr-FR" sz="24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18 Jésus s’approcha et leur parla ainsi :Tout pouvoir m’a été donné dans le ciel et sur la terre. </a:t>
                      </a:r>
                      <a:endParaRPr kumimoji="0" lang="ar-EG"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40" name="Group 56"/>
          <p:cNvGraphicFramePr>
            <a:graphicFrameLocks noGrp="1"/>
          </p:cNvGraphicFramePr>
          <p:nvPr/>
        </p:nvGraphicFramePr>
        <p:xfrm>
          <a:off x="395535" y="421480"/>
          <a:ext cx="8496945" cy="5311776"/>
        </p:xfrm>
        <a:graphic>
          <a:graphicData uri="http://schemas.openxmlformats.org/drawingml/2006/table">
            <a:tbl>
              <a:tblPr rtl="1"/>
              <a:tblGrid>
                <a:gridCol w="4148916"/>
                <a:gridCol w="434802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فامضوا الآن وتلمذوا جميع الأُمَم</a:t>
                      </a:r>
                      <a:r>
                        <a:rPr kumimoji="0" lang="en-US"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وعمِّدوهم بِاسم </a:t>
                      </a:r>
                      <a:r>
                        <a:rPr kumimoji="0" lang="ar-SA" sz="3600" b="0" i="0" u="none" strike="noStrike" cap="none" normalizeH="0" baseline="0" dirty="0" err="1" smtClean="0">
                          <a:ln>
                            <a:noFill/>
                          </a:ln>
                          <a:solidFill>
                            <a:schemeClr val="bg1"/>
                          </a:solidFill>
                          <a:effectLst/>
                          <a:latin typeface="Arial" charset="0"/>
                          <a:cs typeface="Arial" charset="0"/>
                        </a:rPr>
                        <a:t>الآب</a:t>
                      </a:r>
                      <a:r>
                        <a:rPr kumimoji="0" lang="ar-SA" sz="3600" b="0" i="0" u="none" strike="noStrike" cap="none" normalizeH="0" baseline="0" dirty="0" smtClean="0">
                          <a:ln>
                            <a:noFill/>
                          </a:ln>
                          <a:solidFill>
                            <a:schemeClr val="bg1"/>
                          </a:solidFill>
                          <a:effectLst/>
                          <a:latin typeface="Arial" charset="0"/>
                          <a:cs typeface="Arial" charset="0"/>
                        </a:rPr>
                        <a:t> والابن والروح القدس.</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وعلِّموهم أن يحفظوا جميع الأُمور التي أوصيتكم </a:t>
                      </a:r>
                      <a:r>
                        <a:rPr kumimoji="0" lang="ar-SA" sz="3600" b="0" i="0" u="none" strike="noStrike" cap="none" normalizeH="0" baseline="0" dirty="0" err="1" smtClean="0">
                          <a:ln>
                            <a:noFill/>
                          </a:ln>
                          <a:solidFill>
                            <a:schemeClr val="bg1"/>
                          </a:solidFill>
                          <a:effectLst/>
                          <a:latin typeface="Arial" charset="0"/>
                          <a:cs typeface="Arial" charset="0"/>
                        </a:rPr>
                        <a:t>بها</a:t>
                      </a:r>
                      <a:r>
                        <a:rPr kumimoji="0" lang="ar-SA" sz="3600" b="0" i="0" u="none" strike="noStrike" cap="none" normalizeH="0" baseline="0" dirty="0" smtClean="0">
                          <a:ln>
                            <a:noFill/>
                          </a:ln>
                          <a:solidFill>
                            <a:schemeClr val="bg1"/>
                          </a:solidFill>
                          <a:effectLst/>
                          <a:latin typeface="Arial" charset="0"/>
                          <a:cs typeface="Arial" charset="0"/>
                        </a:rPr>
                        <a:t>. وها أنا معكُم كلَّ الأيَّام إلى انقضاء الدَّهر ". آمين.</a:t>
                      </a:r>
                      <a:r>
                        <a:rPr kumimoji="0" lang="en-CA" sz="3600" b="0" i="0" u="none" strike="noStrike" cap="none" normalizeH="0" baseline="0" dirty="0" smtClean="0">
                          <a:ln>
                            <a:noFill/>
                          </a:ln>
                          <a:solidFill>
                            <a:schemeClr val="bg1"/>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ar-SA" sz="36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19 Allez, faites de toutes les nations des disciples, baptisez les au nom du Père, du Fils et du Saint–Esprit,</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et enseignez leur à garder tout ce que je vous ai prescrit. Et voici, je suis avec vous tous les jours, jusqu’à la fin du monde.</a:t>
                      </a:r>
                      <a:endParaRPr kumimoji="0" lang="ar-EG" sz="2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r>
                        <a:rPr kumimoji="0" lang="en-US" sz="2800" b="0" i="0" u="none" strike="noStrike" cap="none" normalizeH="0" baseline="0" dirty="0" smtClean="0">
                          <a:ln>
                            <a:noFill/>
                          </a:ln>
                          <a:solidFill>
                            <a:schemeClr val="bg1"/>
                          </a:solidFill>
                          <a:effectLst/>
                          <a:latin typeface="Arial" charset="0"/>
                          <a:cs typeface="Arial" charset="0"/>
                        </a:rPr>
                        <a:t> </a:t>
                      </a:r>
                      <a:endParaRPr kumimoji="0" lang="en-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82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2276" name="Text Box 4"/>
          <p:cNvSpPr txBox="1">
            <a:spLocks noChangeArrowheads="1"/>
          </p:cNvSpPr>
          <p:nvPr/>
        </p:nvSpPr>
        <p:spPr bwMode="auto">
          <a:xfrm>
            <a:off x="827584" y="404664"/>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dirty="0" err="1" smtClean="0">
                <a:solidFill>
                  <a:schemeClr val="bg1"/>
                </a:solidFill>
              </a:rPr>
              <a:t>Epître</a:t>
            </a:r>
            <a:r>
              <a:rPr lang="en-US" sz="4000" b="1" dirty="0" smtClean="0">
                <a:solidFill>
                  <a:schemeClr val="bg1"/>
                </a:solidFill>
              </a:rPr>
              <a:t> de Saint Paul</a:t>
            </a:r>
            <a:endParaRPr lang="en-US" sz="4000" b="1" dirty="0">
              <a:solidFill>
                <a:schemeClr val="bg1"/>
              </a:solidFill>
            </a:endParaRPr>
          </a:p>
        </p:txBody>
      </p:sp>
      <p:pic>
        <p:nvPicPr>
          <p:cNvPr id="1822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00" name="Group 160"/>
          <p:cNvGraphicFramePr>
            <a:graphicFrameLocks noGrp="1"/>
          </p:cNvGraphicFramePr>
          <p:nvPr/>
        </p:nvGraphicFramePr>
        <p:xfrm>
          <a:off x="34925" y="115888"/>
          <a:ext cx="9145588" cy="6317616"/>
        </p:xfrm>
        <a:graphic>
          <a:graphicData uri="http://schemas.openxmlformats.org/drawingml/2006/table">
            <a:tbl>
              <a:tblPr rtl="1"/>
              <a:tblGrid>
                <a:gridCol w="4725691"/>
                <a:gridCol w="4419897"/>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500" b="0" i="0" u="sng" strike="noStrike" cap="none" normalizeH="0" baseline="0" dirty="0" smtClean="0">
                          <a:ln>
                            <a:noFill/>
                          </a:ln>
                          <a:solidFill>
                            <a:srgbClr val="FF9933"/>
                          </a:solidFill>
                          <a:effectLst/>
                          <a:latin typeface="Arial" charset="0"/>
                          <a:cs typeface="Arial" charset="0"/>
                        </a:rPr>
                        <a:t>رسالة بولس الرسول الأولى</a:t>
                      </a:r>
                      <a:r>
                        <a:rPr kumimoji="0" lang="ar-SA" sz="3500" b="0" i="0" u="sng" strike="noStrike" cap="none" normalizeH="0" baseline="0" dirty="0" smtClean="0">
                          <a:ln>
                            <a:noFill/>
                          </a:ln>
                          <a:solidFill>
                            <a:srgbClr val="FF9933"/>
                          </a:solidFill>
                          <a:effectLst/>
                          <a:latin typeface="Arial" charset="0"/>
                          <a:cs typeface="Arial" charset="0"/>
                        </a:rPr>
                        <a:t> إلى أهل </a:t>
                      </a:r>
                      <a:r>
                        <a:rPr kumimoji="0" lang="ar-SA" sz="3500" b="0" i="0" u="sng" strike="noStrike" cap="none" normalizeH="0" baseline="0" dirty="0" err="1" smtClean="0">
                          <a:ln>
                            <a:noFill/>
                          </a:ln>
                          <a:solidFill>
                            <a:srgbClr val="FF9933"/>
                          </a:solidFill>
                          <a:effectLst/>
                          <a:latin typeface="Arial" charset="0"/>
                          <a:cs typeface="Arial" charset="0"/>
                        </a:rPr>
                        <a:t>كورنثوس</a:t>
                      </a:r>
                      <a:r>
                        <a:rPr kumimoji="0" lang="fr-FR" sz="3500" b="0" i="0" u="sng" strike="noStrike" cap="none" normalizeH="0" baseline="0" dirty="0" smtClean="0">
                          <a:ln>
                            <a:noFill/>
                          </a:ln>
                          <a:solidFill>
                            <a:srgbClr val="FF9933"/>
                          </a:solidFill>
                          <a:effectLst/>
                          <a:latin typeface="Arial" charset="0"/>
                          <a:cs typeface="Arial" charset="0"/>
                        </a:rPr>
                        <a:t> </a:t>
                      </a:r>
                      <a:r>
                        <a:rPr kumimoji="0" lang="ar-EG" sz="3500" b="0" i="0" u="sng" strike="noStrike" cap="none" normalizeH="0" baseline="0" dirty="0" smtClean="0">
                          <a:ln>
                            <a:noFill/>
                          </a:ln>
                          <a:solidFill>
                            <a:srgbClr val="FF9933"/>
                          </a:solidFill>
                          <a:effectLst/>
                          <a:latin typeface="Arial" charset="0"/>
                          <a:cs typeface="Arial" charset="0"/>
                        </a:rPr>
                        <a:t>(9 : 1</a:t>
                      </a:r>
                      <a:r>
                        <a:rPr kumimoji="0" lang="ar-SA" sz="3500" b="0" i="0" u="sng" strike="noStrike" cap="none" normalizeH="0" baseline="0" dirty="0" smtClean="0">
                          <a:ln>
                            <a:noFill/>
                          </a:ln>
                          <a:solidFill>
                            <a:srgbClr val="FF9933"/>
                          </a:solidFill>
                          <a:effectLst/>
                          <a:latin typeface="Arial" charset="0"/>
                          <a:cs typeface="Arial" charset="0"/>
                        </a:rPr>
                        <a:t> ـ </a:t>
                      </a:r>
                      <a:r>
                        <a:rPr kumimoji="0" lang="ar-EG" sz="3500" b="0" i="0" u="sng" strike="noStrike" cap="none" normalizeH="0" baseline="0" dirty="0" smtClean="0">
                          <a:ln>
                            <a:noFill/>
                          </a:ln>
                          <a:solidFill>
                            <a:srgbClr val="FF9933"/>
                          </a:solidFill>
                          <a:effectLst/>
                          <a:latin typeface="Arial" charset="0"/>
                          <a:cs typeface="Arial" charset="0"/>
                        </a:rPr>
                        <a:t>27</a:t>
                      </a:r>
                      <a:r>
                        <a:rPr kumimoji="0" lang="en-CA" sz="3500" b="0" i="0" u="sng" strike="noStrike" cap="none" normalizeH="0" baseline="0" dirty="0" smtClean="0">
                          <a:ln>
                            <a:noFill/>
                          </a:ln>
                          <a:solidFill>
                            <a:srgbClr val="FF9933"/>
                          </a:solidFill>
                          <a:effectLst/>
                          <a:latin typeface="Arial" charset="0"/>
                          <a:cs typeface="Arial" charset="0"/>
                        </a:rPr>
                        <a:t>(</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ألستُ أنا حراً؟ ألستُ أنا رسولاً؟ أمَا رأيتُ يسوعَ المسيحَ ربَّنا</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ألستُم أنتُم عملِي في الرَّبِّ. إن كُنتُ لستُ رسولاً إلى آخرين فإنَّما أنا إليكُم رسولٌ. لأنَّكُم أنتُم ختمُ رسالتي في الرَّبِّ. هذا هو احتِجَاجي عندَ الذين يفحصونني:</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1Corinthians 9:1-27</a:t>
                      </a:r>
                      <a:r>
                        <a:rPr kumimoji="0" lang="fr-CA" sz="3600" b="0" i="0" u="sng" strike="noStrike" cap="none" normalizeH="0" baseline="0" dirty="0" smtClean="0">
                          <a:ln>
                            <a:noFill/>
                          </a:ln>
                          <a:solidFill>
                            <a:srgbClr val="FF9933"/>
                          </a:solidFill>
                          <a:effectLst/>
                          <a:latin typeface="Arial" charset="0"/>
                          <a:cs typeface="Arial" charset="0"/>
                        </a:rPr>
                        <a:t> </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 Ne suis je pas libre ? Ne suis je pas apôtre ? N’ai je pas vu Jésus notre Seigneur ? N’êtes vous pas mon œuvre dans le Seigneur ? 2 Si pour d’autres je ne suis pas apôtre, je le suis au moins pour vous ; car vous êtes le sceau de mon apostolat dans le Seigneur.3 C’est là ma défense contre ceux qui me font un procès.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401" name="Rectangle 161"/>
          <p:cNvSpPr>
            <a:spLocks noGrp="1" noChangeArrowheads="1"/>
          </p:cNvSpPr>
          <p:nvPr>
            <p:ph type="ctrTitle"/>
          </p:nvPr>
        </p:nvSpPr>
        <p:spPr/>
        <p:txBody>
          <a:bodyPr/>
          <a:lstStyle/>
          <a:p>
            <a:r>
              <a:rPr lang="en-US" sz="1000" dirty="0"/>
              <a:t>1p</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 name="Group 51"/>
          <p:cNvGraphicFramePr>
            <a:graphicFrameLocks noGrp="1"/>
          </p:cNvGraphicFramePr>
          <p:nvPr/>
        </p:nvGraphicFramePr>
        <p:xfrm>
          <a:off x="34925" y="44450"/>
          <a:ext cx="9074150" cy="4787520"/>
        </p:xfrm>
        <a:graphic>
          <a:graphicData uri="http://schemas.openxmlformats.org/drawingml/2006/table">
            <a:tbl>
              <a:tblPr rtl="1"/>
              <a:tblGrid>
                <a:gridCol w="3914959"/>
                <a:gridCol w="515919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 أليس لنا سُلطانٌ أن نأكُلَ ونشربَ؟ أليس لنا سُلطانٌ أن تتبعنا أُخت زوجة كباقي الرُّسُل وإخوة الرَّبِّ وكيفا ( وصفا )؟ وأَمْ أنا </a:t>
                      </a:r>
                      <a:r>
                        <a:rPr kumimoji="0" lang="ar-SA" sz="3600" b="0" i="0" u="none" strike="noStrike" cap="none" normalizeH="0" baseline="0" dirty="0" err="1" smtClean="0">
                          <a:ln>
                            <a:noFill/>
                          </a:ln>
                          <a:solidFill>
                            <a:schemeClr val="bg1"/>
                          </a:solidFill>
                          <a:effectLst/>
                          <a:latin typeface="Arial" charset="0"/>
                          <a:cs typeface="Arial" charset="0"/>
                        </a:rPr>
                        <a:t>وبرنابا</a:t>
                      </a:r>
                      <a:r>
                        <a:rPr kumimoji="0" lang="ar-SA" sz="3600" b="0" i="0" u="none" strike="noStrike" cap="none" normalizeH="0" baseline="0" dirty="0" smtClean="0">
                          <a:ln>
                            <a:noFill/>
                          </a:ln>
                          <a:solidFill>
                            <a:schemeClr val="bg1"/>
                          </a:solidFill>
                          <a:effectLst/>
                          <a:latin typeface="Arial" charset="0"/>
                          <a:cs typeface="Arial" charset="0"/>
                        </a:rPr>
                        <a:t> وحدَنا ليسَ لنا سُلطانٌ أن لا </a:t>
                      </a:r>
                      <a:r>
                        <a:rPr kumimoji="0" lang="ar-SA" sz="3600" b="0" i="0" u="none" strike="noStrike" cap="none" normalizeH="0" baseline="0" dirty="0" err="1" smtClean="0">
                          <a:ln>
                            <a:noFill/>
                          </a:ln>
                          <a:solidFill>
                            <a:schemeClr val="bg1"/>
                          </a:solidFill>
                          <a:effectLst/>
                          <a:latin typeface="Arial" charset="0"/>
                          <a:cs typeface="Arial" charset="0"/>
                        </a:rPr>
                        <a:t>نَشتَغِل</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N’</a:t>
                      </a:r>
                      <a:r>
                        <a:rPr kumimoji="0" lang="fr-FR" sz="2800" b="0" i="0" u="none" strike="noStrike" cap="none" normalizeH="0" baseline="0" dirty="0" err="1" smtClean="0">
                          <a:ln>
                            <a:noFill/>
                          </a:ln>
                          <a:solidFill>
                            <a:schemeClr val="bg1"/>
                          </a:solidFill>
                          <a:effectLst/>
                          <a:latin typeface="Arial" charset="0"/>
                          <a:cs typeface="Arial" charset="0"/>
                        </a:rPr>
                        <a:t>avons–nous</a:t>
                      </a:r>
                      <a:r>
                        <a:rPr kumimoji="0" lang="fr-FR" sz="2800" b="0" i="0" u="none" strike="noStrike" cap="none" normalizeH="0" baseline="0" dirty="0" smtClean="0">
                          <a:ln>
                            <a:noFill/>
                          </a:ln>
                          <a:solidFill>
                            <a:schemeClr val="bg1"/>
                          </a:solidFill>
                          <a:effectLst/>
                          <a:latin typeface="Arial" charset="0"/>
                          <a:cs typeface="Arial" charset="0"/>
                        </a:rPr>
                        <a:t> pas le droit de manger et de boire ? 5  N’</a:t>
                      </a:r>
                      <a:r>
                        <a:rPr kumimoji="0" lang="fr-FR" sz="2800" b="0" i="0" u="none" strike="noStrike" cap="none" normalizeH="0" baseline="0" dirty="0" err="1" smtClean="0">
                          <a:ln>
                            <a:noFill/>
                          </a:ln>
                          <a:solidFill>
                            <a:schemeClr val="bg1"/>
                          </a:solidFill>
                          <a:effectLst/>
                          <a:latin typeface="Arial" charset="0"/>
                          <a:cs typeface="Arial" charset="0"/>
                        </a:rPr>
                        <a:t>avons–nous</a:t>
                      </a:r>
                      <a:r>
                        <a:rPr kumimoji="0" lang="fr-FR" sz="2800" b="0" i="0" u="none" strike="noStrike" cap="none" normalizeH="0" baseline="0" dirty="0" smtClean="0">
                          <a:ln>
                            <a:noFill/>
                          </a:ln>
                          <a:solidFill>
                            <a:schemeClr val="bg1"/>
                          </a:solidFill>
                          <a:effectLst/>
                          <a:latin typeface="Arial" charset="0"/>
                          <a:cs typeface="Arial" charset="0"/>
                        </a:rPr>
                        <a:t> pas le droit d’emmener avec nous une </a:t>
                      </a:r>
                      <a:r>
                        <a:rPr kumimoji="0" lang="fr-FR" sz="2800" b="0" i="0" u="none" strike="noStrike" cap="none" normalizeH="0" baseline="0" dirty="0" err="1" smtClean="0">
                          <a:ln>
                            <a:noFill/>
                          </a:ln>
                          <a:solidFill>
                            <a:schemeClr val="bg1"/>
                          </a:solidFill>
                          <a:effectLst/>
                          <a:latin typeface="Arial" charset="0"/>
                          <a:cs typeface="Arial" charset="0"/>
                        </a:rPr>
                        <a:t>soeur</a:t>
                      </a:r>
                      <a:r>
                        <a:rPr kumimoji="0" lang="fr-FR" sz="2800" b="0" i="0" u="none" strike="noStrike" cap="none" normalizeH="0" baseline="0" dirty="0" smtClean="0">
                          <a:ln>
                            <a:noFill/>
                          </a:ln>
                          <a:solidFill>
                            <a:schemeClr val="bg1"/>
                          </a:solidFill>
                          <a:effectLst/>
                          <a:latin typeface="Arial" charset="0"/>
                          <a:cs typeface="Arial" charset="0"/>
                        </a:rPr>
                        <a:t> qui soit notre femme, comme font les autres apôtres, et les frères du Seigneur, et </a:t>
                      </a:r>
                      <a:r>
                        <a:rPr kumimoji="0" lang="fr-FR" sz="2800" b="0" i="0" u="none" strike="noStrike" cap="none" normalizeH="0" baseline="0" dirty="0" err="1" smtClean="0">
                          <a:ln>
                            <a:noFill/>
                          </a:ln>
                          <a:solidFill>
                            <a:schemeClr val="bg1"/>
                          </a:solidFill>
                          <a:effectLst/>
                          <a:latin typeface="Arial" charset="0"/>
                          <a:cs typeface="Arial" charset="0"/>
                        </a:rPr>
                        <a:t>Céphas</a:t>
                      </a:r>
                      <a:r>
                        <a:rPr kumimoji="0" lang="fr-FR" sz="2800" b="0" i="0" u="none" strike="noStrike" cap="none" normalizeH="0" baseline="0" dirty="0" smtClean="0">
                          <a:ln>
                            <a:noFill/>
                          </a:ln>
                          <a:solidFill>
                            <a:schemeClr val="bg1"/>
                          </a:solidFill>
                          <a:effectLst/>
                          <a:latin typeface="Arial" charset="0"/>
                          <a:cs typeface="Arial" charset="0"/>
                        </a:rPr>
                        <a:t> ? 6 Ou bien, </a:t>
                      </a:r>
                      <a:r>
                        <a:rPr kumimoji="0" lang="fr-FR" sz="2800" b="0" i="0" u="none" strike="noStrike" cap="none" normalizeH="0" baseline="0" dirty="0" err="1" smtClean="0">
                          <a:ln>
                            <a:noFill/>
                          </a:ln>
                          <a:solidFill>
                            <a:schemeClr val="bg1"/>
                          </a:solidFill>
                          <a:effectLst/>
                          <a:latin typeface="Arial" charset="0"/>
                          <a:cs typeface="Arial" charset="0"/>
                        </a:rPr>
                        <a:t>est–ce</a:t>
                      </a:r>
                      <a:r>
                        <a:rPr kumimoji="0" lang="fr-FR" sz="2800" b="0" i="0" u="none" strike="noStrike" cap="none" normalizeH="0" baseline="0" dirty="0" smtClean="0">
                          <a:ln>
                            <a:noFill/>
                          </a:ln>
                          <a:solidFill>
                            <a:schemeClr val="bg1"/>
                          </a:solidFill>
                          <a:effectLst/>
                          <a:latin typeface="Arial" charset="0"/>
                          <a:cs typeface="Arial" charset="0"/>
                        </a:rPr>
                        <a:t> que moi seul et </a:t>
                      </a:r>
                      <a:r>
                        <a:rPr kumimoji="0" lang="fr-FR" sz="2800" b="0" i="0" u="none" strike="noStrike" cap="none" normalizeH="0" baseline="0" dirty="0" err="1" smtClean="0">
                          <a:ln>
                            <a:noFill/>
                          </a:ln>
                          <a:solidFill>
                            <a:schemeClr val="bg1"/>
                          </a:solidFill>
                          <a:effectLst/>
                          <a:latin typeface="Arial" charset="0"/>
                          <a:cs typeface="Arial" charset="0"/>
                        </a:rPr>
                        <a:t>Barnabas</a:t>
                      </a:r>
                      <a:r>
                        <a:rPr kumimoji="0" lang="fr-FR" sz="2800" b="0" i="0" u="none" strike="noStrike" cap="none" normalizeH="0" baseline="0" dirty="0" smtClean="0">
                          <a:ln>
                            <a:noFill/>
                          </a:ln>
                          <a:solidFill>
                            <a:schemeClr val="bg1"/>
                          </a:solidFill>
                          <a:effectLst/>
                          <a:latin typeface="Arial" charset="0"/>
                          <a:cs typeface="Arial" charset="0"/>
                        </a:rPr>
                        <a:t> nous n’avons pas le droit de ne point travailler ? </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17" name="Group 53"/>
          <p:cNvGraphicFramePr>
            <a:graphicFrameLocks noGrp="1"/>
          </p:cNvGraphicFramePr>
          <p:nvPr/>
        </p:nvGraphicFramePr>
        <p:xfrm>
          <a:off x="107950" y="115888"/>
          <a:ext cx="8928100" cy="6234050"/>
        </p:xfrm>
        <a:graphic>
          <a:graphicData uri="http://schemas.openxmlformats.org/drawingml/2006/table">
            <a:tbl>
              <a:tblPr rtl="1"/>
              <a:tblGrid>
                <a:gridCol w="4608512"/>
                <a:gridCol w="431958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تَجَنَّدَ قَطُّ بنفقَةِ نَفسِهِ؟ ومَنْ يَغرسُ كرماً ولا يأكُل من ثمره؟ أو مَنْ يَرعى قطيع غنم ولا يأكُل مِن لبنِ القطيع؟ ألعلِّي أتكلَّمُ بِهذا كَإنسـانٍ؟ أَم ليسَ النَّاموسُ نفسـه أيضاً يقولُ هــذا؟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Qui donc sert jamais dans une armée à ses propres frais ? Qui plante une vigne et n’en mange pas le fruit ? Qui fait paître un troupeau et ne se nourrit pas du lait du troupeau ? 8  Est–ce en homme que je parle ainsi ? La loi aussi ne le dit–elle pas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chemeClr val="bg1"/>
                          </a:solidFill>
                          <a:effectLst/>
                          <a:latin typeface="Arial" charset="0"/>
                          <a:cs typeface="Arial" charset="0"/>
                        </a:rPr>
                        <a:t> 7 </a:t>
                      </a:r>
                      <a:r>
                        <a:rPr kumimoji="0" lang="en-CA" sz="2800" b="0" i="0" u="none" strike="noStrike" cap="none" normalizeH="0" baseline="0" smtClean="0">
                          <a:ln>
                            <a:noFill/>
                          </a:ln>
                          <a:solidFill>
                            <a:schemeClr val="bg1"/>
                          </a:solidFill>
                          <a:effectLst/>
                          <a:latin typeface="Arial" charset="0"/>
                          <a:cs typeface="Arial" charset="0"/>
                        </a:rPr>
                        <a:t>Who ever goes to war at his own expense? Who plants a vineyard and does not eat of its fruit? Or who tends a flock and does not drink of the milk of the flock? 8 Do I say these things as a mere man? Or does not the law say the same also?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02" name="Group 90"/>
          <p:cNvGraphicFramePr>
            <a:graphicFrameLocks noGrp="1"/>
          </p:cNvGraphicFramePr>
          <p:nvPr/>
        </p:nvGraphicFramePr>
        <p:xfrm>
          <a:off x="107950" y="188913"/>
          <a:ext cx="8928100" cy="5989258"/>
        </p:xfrm>
        <a:graphic>
          <a:graphicData uri="http://schemas.openxmlformats.org/drawingml/2006/table">
            <a:tbl>
              <a:tblPr rtl="1"/>
              <a:tblGrid>
                <a:gridCol w="4824412"/>
                <a:gridCol w="410368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فإنَّهُ مكتوبٌ أيضاً في ناموسِ موسى: " لا تَكُمَّ ثَوراً دَارِساً ". ألعلَّ الله تُهِمُّهُ الثِّيرانُ؟ أَم يَقولُ مُطْلَقاً مِن أجلِنا؟ لأنَّهُ مَكتوبٌ مِن أَجلِنا. </a:t>
                      </a:r>
                      <a:endParaRPr kumimoji="0" lang="en-CA" sz="28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Car il est écrit dans la loi de Moïse : Tu n’emmuselleras pas le boeuf quand il foule le grain. Dieu se met–il en peine des boeufs, 10 ou parle–t–il uniquement à cause de nous ? Oui, c’est à cause de nous que cela fut écrit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 For it is written in the law of Moses, You shall not muzzle an ox while it treads out the grain. Is it oxen God is concerned about? 10 Or does He say it altogether for our sakes? For our sakes, no doubt, this is written, </a:t>
                      </a:r>
                      <a:endParaRPr kumimoji="0" lang="en-US"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57" name="Group 29"/>
          <p:cNvGraphicFramePr>
            <a:graphicFrameLocks noGrp="1"/>
          </p:cNvGraphicFramePr>
          <p:nvPr/>
        </p:nvGraphicFramePr>
        <p:xfrm>
          <a:off x="107950" y="44450"/>
          <a:ext cx="8928100" cy="5806378"/>
        </p:xfrm>
        <a:graphic>
          <a:graphicData uri="http://schemas.openxmlformats.org/drawingml/2006/table">
            <a:tbl>
              <a:tblPr rtl="1"/>
              <a:tblGrid>
                <a:gridCol w="4751387"/>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أنه ينبغي للحَرَّاثِ أن يَحرُثَ عَلَى رجاءٍ، وَللدَّارِسِ أن يَترجَّى أن يَأخُذَ. إن كُنَّا نَحنُ قَد زَرَعنَا لَكُمُ الرُّوحيَّاتِ، أفَعَظيمٌ إذا حَصَدنا مِنكُمُ الجَسَدِيَّاتِ؟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celui qui laboure doit labourer avec espérance, et celui qui foule le grain, fouler avec l’espérance d’y avoir part. 1</a:t>
                      </a:r>
                      <a:r>
                        <a:rPr kumimoji="0" lang="fr-CA" sz="2800" b="0" i="0" u="none" strike="noStrike" cap="none" normalizeH="0" baseline="0" smtClean="0">
                          <a:ln>
                            <a:noFill/>
                          </a:ln>
                          <a:solidFill>
                            <a:schemeClr val="bg1"/>
                          </a:solidFill>
                          <a:effectLst/>
                          <a:latin typeface="Arial" charset="0"/>
                          <a:cs typeface="Arial" charset="0"/>
                        </a:rPr>
                        <a:t>1</a:t>
                      </a:r>
                      <a:r>
                        <a:rPr kumimoji="0" lang="fr-FR" sz="2800" b="0" i="0" u="none" strike="noStrike" cap="none" normalizeH="0" baseline="0" smtClean="0">
                          <a:ln>
                            <a:noFill/>
                          </a:ln>
                          <a:solidFill>
                            <a:schemeClr val="bg1"/>
                          </a:solidFill>
                          <a:effectLst/>
                          <a:latin typeface="Arial" charset="0"/>
                          <a:cs typeface="Arial" charset="0"/>
                        </a:rPr>
                        <a:t> Si nous avons semé pour vous les biens spirituels, est–ce excessif que nous moissonnions vos biens matériels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that he who plows should plow  in hope, and he who threshes in hope should be partaker of his hope. 11 If we have sown spiritual things for you,     is it a great thing if we reap your material things?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54" name="Group 50"/>
          <p:cNvGraphicFramePr>
            <a:graphicFrameLocks noGrp="1"/>
          </p:cNvGraphicFramePr>
          <p:nvPr/>
        </p:nvGraphicFramePr>
        <p:xfrm>
          <a:off x="107950" y="188913"/>
          <a:ext cx="9001125" cy="5867338"/>
        </p:xfrm>
        <a:graphic>
          <a:graphicData uri="http://schemas.openxmlformats.org/drawingml/2006/table">
            <a:tbl>
              <a:tblPr rtl="1"/>
              <a:tblGrid>
                <a:gridCol w="4824412"/>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آخرون شُركاءَ في سُلطانِكُم فَنحنُ بالأَولَى كثيراً؟</a:t>
                      </a:r>
                      <a:r>
                        <a:rPr kumimoji="0" lang="ar-SA" sz="3600" b="0" i="0" u="none" strike="noStrike" cap="none" normalizeH="0" baseline="0" smtClean="0">
                          <a:ln>
                            <a:noFill/>
                          </a:ln>
                          <a:solidFill>
                            <a:schemeClr val="bg1"/>
                          </a:solidFill>
                          <a:effectLst/>
                          <a:latin typeface="Arial" charset="0"/>
                          <a:cs typeface="Arial" charset="0"/>
                        </a:rPr>
                        <a:t> لكِنَّنا لم </a:t>
                      </a:r>
                      <a:r>
                        <a:rPr kumimoji="0" lang="ar-SA" sz="3200" b="0" i="0" u="none" strike="noStrike" cap="none" normalizeH="0" baseline="0" smtClean="0">
                          <a:ln>
                            <a:noFill/>
                          </a:ln>
                          <a:solidFill>
                            <a:schemeClr val="bg1"/>
                          </a:solidFill>
                          <a:effectLst/>
                          <a:latin typeface="Arial" charset="0"/>
                          <a:cs typeface="Arial" charset="0"/>
                        </a:rPr>
                        <a:t>نَستَعمِل هذا السُّلطانَ بَل نَحتملَ كُلَّ شيءٍ لئلاَّ نَجعَلَ عَثرَةً لإنجيلِ المسيح.</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Si d’autres jouissent de ce droit sur vous, n’est–ce pas plutôt à nous d’en jouir ? Mais nous n’avons pas usé de ce droit ; au contraire, nous supportons tout, afin de ne pas créer d’obstacle à l’Évangile de Christ.</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If others are partakers of this right over you,  are we not even more? Nevertheless we have   not used this right, but endure all things lest we hinder the gospel of Christ. </a:t>
                      </a:r>
                      <a:endParaRPr kumimoji="0" lang="en-US"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56" name="Group 28"/>
          <p:cNvGraphicFramePr>
            <a:graphicFrameLocks noGrp="1"/>
          </p:cNvGraphicFramePr>
          <p:nvPr/>
        </p:nvGraphicFramePr>
        <p:xfrm>
          <a:off x="34925" y="44450"/>
          <a:ext cx="9145588" cy="6344160"/>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ألستُم تعلَمونَ أنَّ الَّذينَ يعمَلون في الهياكلِ يأكُلونَ مِمَّا للهَيكلِ؟ والَّذينَ يُلازِمونَ المَذبَحَ يَقتَسِمونَ مع المَذبَح؟ هكذا أيضاً رَسَمَ الرَّبُّ: أنَّ الَّذين يُنادونَ بالإنجيلِ، مِن الإنجيلِ يَعيشونَ. </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Ne savez–vous pas que ceux qui remplissent les fonctions sacrées sont nourris par le temple, que ceux qui servent à l’autel ont part à (ce qui est offert sur) l’autel ? 14 De même aussi, le Seigneur a établi comme règle que ceux qui annoncent l’Évangile vivent de l’Évangile.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Do you not know that those who minister the  holy things eat of the  things of the temple, and those who serve at the  altar partake  of the offerings of the altar? 14 Even so the Lord has commanded that those  who preach the gospel should live from the gospel.</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81" name="Group 29"/>
          <p:cNvGraphicFramePr>
            <a:graphicFrameLocks noGrp="1"/>
          </p:cNvGraphicFramePr>
          <p:nvPr/>
        </p:nvGraphicFramePr>
        <p:xfrm>
          <a:off x="34925" y="44450"/>
          <a:ext cx="9145588" cy="6560568"/>
        </p:xfrm>
        <a:graphic>
          <a:graphicData uri="http://schemas.openxmlformats.org/drawingml/2006/table">
            <a:tbl>
              <a:tblPr rtl="1"/>
              <a:tblGrid>
                <a:gridCol w="4464050"/>
                <a:gridCol w="4681538"/>
              </a:tblGrid>
              <a:tr h="165576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أنا فَلَم أستَعمِل شيئاً من هذا، ولا كَتَبتُ هذا لِكَي يَصِيرَ فيَّ هَكَذا. لأنَّهُ خيرٌ لي أن أموتَ مِن أن يُعطِّلَ أحدٌ فَخري. لأنَّه إن كُنتُ أُبَشِّرُ. فَلَيسَ لي فَخرٌ، إذ الضَّرورةُ مَوضُوعَةٌ عليَّ. فَوَيلٌ لي إن كُنتُ لا أُبَشِّرُ. </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Pour moi, je n’ai usé d’aucun de ces droits, et je n’écris pas ainsi pour qu’ils me soient attribués ; car j’aimerais mieux mourir ! Personne ne m’enlèvera ce sujet de gloire. 16  Évangéliser n’est pas pour moi un sujet de gloire, car la nécessité m’en est imposée ; malheur à moi si je n’évangélise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85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But I have used none of these things, nor have I written these things that it should be done so to me; for it would be better for me to die than that anyone should make my boasting void. 16 For if I preach the gospel, I have nothing to boast of, for necessity is laid upon me; yes, woe is me if I do not preach the gospel!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15" name="Group 39"/>
          <p:cNvGraphicFramePr>
            <a:graphicFrameLocks noGrp="1"/>
          </p:cNvGraphicFramePr>
          <p:nvPr/>
        </p:nvGraphicFramePr>
        <p:xfrm>
          <a:off x="34925" y="115888"/>
          <a:ext cx="9001125" cy="6444870"/>
        </p:xfrm>
        <a:graphic>
          <a:graphicData uri="http://schemas.openxmlformats.org/drawingml/2006/table">
            <a:tbl>
              <a:tblPr rtl="1"/>
              <a:tblGrid>
                <a:gridCol w="4392612"/>
                <a:gridCol w="46085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فإنَّه إن كُنتُ أفعَلُ هذا طوعاً فلي أجرٌ، ولكن إن كانَ كَرْهاً فقد استؤمنتُ على وكالةٍ. فما هو أجري إذ وأنا أُبَشِّرُ أجعَلُ إنجيل المَسيح بلا نفقةٍ، حتَّى لم أستعمِل هذا السلطان في الإنجيل. </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Si je le fais de bon gré, j’en ai la récompense ; mais si je le fais malgré moi, c’est une charge qui m’est confiée. 18  Quelle est donc ma récompense ? C’est, en évangélisant, d’annoncer gratuitement l’Évangile, sans user du droit que l’Évangile me donne.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17 For if I do this willingly, I have a reward; but if  against my will, I have   been entrusted with a stewardship. 18 What is   my reward then? That   when I preach the gospel,    I may present the gospel      of Christ without charge,  that I may not abuse my authority in the gospel.</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26" name="Group 26"/>
          <p:cNvGraphicFramePr>
            <a:graphicFrameLocks noGrp="1"/>
          </p:cNvGraphicFramePr>
          <p:nvPr/>
        </p:nvGraphicFramePr>
        <p:xfrm>
          <a:off x="107950" y="44450"/>
          <a:ext cx="9072563" cy="6770880"/>
        </p:xfrm>
        <a:graphic>
          <a:graphicData uri="http://schemas.openxmlformats.org/drawingml/2006/table">
            <a:tbl>
              <a:tblPr rtl="1"/>
              <a:tblGrid>
                <a:gridCol w="5040313"/>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فإنِّي إذ كُنتُ حُرّاً مِن الجميع، استعبَدتُ نفسي للجميع لأربح الأكثرينَ. فصِرتُ لليَهُودِ كيَهُوديٍّ لأربح اليَهودَ. وصرت للَّذينَ تَحتَ النَّاموسِ كأنِّي تحت النَّاموسِ. </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19 Car, bien que je sois libre à l’égard de tous, je me suis rendu le serviteur de tous, afin de gagner le plus grand nombre. 20 Avec les Juifs, j’ai été comme Juif, afin de gagner les Juifs ; avec ceux qui sont sous la loi, comme sous la loi –– et pourtant je ne suis pas moi–même sous la loi –– afin de gagner ceux qui sont sous la loi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19 For though I am free from all men, I have made myself a servant   to all, that I might win   the more; 20 and to the   Jews I became as a   Jew, that I might win Jews; to those who are under the law, as under the law, that I might win those who are under the law;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57" name="Group 33"/>
          <p:cNvGraphicFramePr>
            <a:graphicFrameLocks noGrp="1"/>
          </p:cNvGraphicFramePr>
          <p:nvPr/>
        </p:nvGraphicFramePr>
        <p:xfrm>
          <a:off x="34925" y="44450"/>
          <a:ext cx="9145588" cy="6551424"/>
        </p:xfrm>
        <a:graphic>
          <a:graphicData uri="http://schemas.openxmlformats.org/drawingml/2006/table">
            <a:tbl>
              <a:tblPr rtl="1"/>
              <a:tblGrid>
                <a:gridCol w="4679950"/>
                <a:gridCol w="4465638"/>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مع أنِّي لستُ تحت النَّاموس لأربح الَّذينَ تَحتَ النَّاموسِ. وصِرت للَّذينَ بلا نَامُوسٍ كأنِّي بلا نَاموسٍ. مع أنِّي لستُ بلا ناموس اللـه، بل تَحتَ ناموسٍ للمسيح لأربَحَ الَّذينَ بلا نَاموسٍ. صِرتُ للضُّعَفاءِ كضعيفٍ لأربح الضُّعَفاءَ. صِرتُ للجميع كل نوع لأُخلِّصَ على كلِّ حالٍ قوماً. </a:t>
                      </a:r>
                      <a:endParaRPr kumimoji="0" lang="en-CA" sz="2400" b="0" i="0" u="none" strike="noStrike" cap="none" normalizeH="0" baseline="0" smtClean="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21 avec ceux qui sont sans loi, comme sans loi – et pourtant je ne suis pas moi–même sans la loi de Dieu, mais sous la loi de Christ – afin de gagner ceux qui sont sans loi. 22  J’ai été faible avec les faibles, afin de gagner les faibles. Je me suis fait tout à tous, afin d’en sauver de toute manière quelques–uns.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21 to those who are  without law, as without    law (not being without law toward God, but under law toward Christ), that I might win those who are without law; 22 to the weak I became  as weak, that I might win the weak. I have become all things to all men, that I might by all means save some.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89" name="Group 41"/>
          <p:cNvGraphicFramePr>
            <a:graphicFrameLocks noGrp="1"/>
          </p:cNvGraphicFramePr>
          <p:nvPr/>
        </p:nvGraphicFramePr>
        <p:xfrm>
          <a:off x="34925" y="44450"/>
          <a:ext cx="9145588" cy="6831840"/>
        </p:xfrm>
        <a:graphic>
          <a:graphicData uri="http://schemas.openxmlformats.org/drawingml/2006/table">
            <a:tbl>
              <a:tblPr rtl="1"/>
              <a:tblGrid>
                <a:gridCol w="4464050"/>
                <a:gridCol w="46815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كُله أنا أفعَلُهُ لأجل الإنجيلُ، لأكُونَ شَريكاً فيهِ. ألستُم تَعلمُونَ أنَّ الَّذين يَركُضونَ في الميدانِ جميعُهُم يَركُضُونَ، ولكنَّ واحداً فقط هو الذي يأخُذ الجَعالة؟ هكذا اركُضوا أنتم لكي تَنالوا. وكلُّ مَنْ يُجَاهدُ يَضبُطُ نفسَهُ في كلِّ شيءٍ. </a:t>
                      </a:r>
                      <a:endParaRPr kumimoji="0" lang="en-CA" sz="24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Je fais tout à cause de l’Évangile, afin d’y avoir part. 24 Ne savez–vous pas que ceux qui courent dans le stade courent tous, mais qu’un seul reçoit le prix ? Courez de manière à l’obtenir. 25  Tout lutteur s’impose toute espèce d’abstinences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23 Now this I do for the gospel's sake, that I may be partaker of it with you. 24 Do you not know that those who run in a race all run, but one receives the prize? Run in such a way that you may obtain it. 25 And everyone  who competes for the prize is temperate in all things.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16" name="Group 44"/>
          <p:cNvGraphicFramePr>
            <a:graphicFrameLocks noGrp="1"/>
          </p:cNvGraphicFramePr>
          <p:nvPr/>
        </p:nvGraphicFramePr>
        <p:xfrm>
          <a:off x="34925" y="44450"/>
          <a:ext cx="9145588" cy="6923280"/>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أولئك فَلِكـي يأخذوا إكليلاً يَفنَى، وأمَّا نحنُ ( فإكليلاً ) لا يَفنَى.إذاً، أنا أركُضُ هكذا كأنَّهُ ليسَ عَن غير يَقينٍ. هكذا أُلاكم كأنِّي لا أضربُ الهواء. بل أَقمَعُ جَسَدِي وأَستَعبِدُهُ، حتَّى بعدَ مَا بشرتُ للآخرينَ لا أصيرُ أنا نفسي مرفوضاً.</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eux, pour recevoir une couronne corruptible, nous, pour une couronne incorruptible. 26 Moi donc, je cours, mais non pas à l’aventure ; je donne des coups de poing, mais non pour battre l’air. 27 Au contraire, je traite durement mon corps et je le tiens assujetti, de peur, après avoir prêché aux autres, d’être moi–même disqualifié.</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Now they do it to obtain a perishable crown, but we for an imperishable crown. 26 Therefore I run thus: not with uncertainty. Thus I fight: not as one who beats the air. 27 But I discipline my body and bring it into subjection, lest, when I have preached to others, I myself should become disqualified.</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8" name="Rectangle 12"/>
          <p:cNvSpPr>
            <a:spLocks noChangeArrowheads="1"/>
          </p:cNvSpPr>
          <p:nvPr/>
        </p:nvSpPr>
        <p:spPr bwMode="auto">
          <a:xfrm>
            <a:off x="395288" y="1196975"/>
            <a:ext cx="8569325" cy="2554545"/>
          </a:xfrm>
          <a:prstGeom prst="rect">
            <a:avLst/>
          </a:prstGeom>
          <a:noFill/>
          <a:ln w="9525">
            <a:noFill/>
            <a:miter lim="800000"/>
            <a:headEnd/>
            <a:tailEnd/>
          </a:ln>
          <a:effectLst/>
        </p:spPr>
        <p:txBody>
          <a:bodyPr>
            <a:spAutoFit/>
          </a:bodyPr>
          <a:lstStyle/>
          <a:p>
            <a:pPr algn="ctr"/>
            <a:endParaRPr lang="ar-EG" sz="3200" dirty="0">
              <a:solidFill>
                <a:srgbClr val="FF9900"/>
              </a:solidFill>
            </a:endParaRPr>
          </a:p>
          <a:p>
            <a:pPr algn="ctr"/>
            <a:r>
              <a:rPr lang="ar-SA" sz="3200" dirty="0">
                <a:solidFill>
                  <a:srgbClr val="FF9900"/>
                </a:solidFill>
              </a:rPr>
              <a:t>نعمة اللـه </a:t>
            </a:r>
            <a:r>
              <a:rPr lang="ar-SA" sz="3200" dirty="0" err="1">
                <a:solidFill>
                  <a:srgbClr val="FF9900"/>
                </a:solidFill>
              </a:rPr>
              <a:t>الآب</a:t>
            </a:r>
            <a:r>
              <a:rPr lang="ar-SA" sz="3200" dirty="0">
                <a:solidFill>
                  <a:srgbClr val="FF9900"/>
                </a:solidFill>
              </a:rPr>
              <a:t>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915816" y="4797152"/>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5348" name="Text Box 4"/>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err="1" smtClean="0">
                <a:solidFill>
                  <a:schemeClr val="bg1"/>
                </a:solidFill>
              </a:rPr>
              <a:t>Epître</a:t>
            </a:r>
            <a:r>
              <a:rPr lang="en-US" sz="4000" dirty="0" smtClean="0">
                <a:solidFill>
                  <a:schemeClr val="bg1"/>
                </a:solidFill>
              </a:rPr>
              <a:t> </a:t>
            </a:r>
            <a:r>
              <a:rPr lang="en-US" sz="4000" dirty="0" err="1" smtClean="0">
                <a:solidFill>
                  <a:schemeClr val="bg1"/>
                </a:solidFill>
              </a:rPr>
              <a:t>Catholique</a:t>
            </a:r>
            <a:endParaRPr lang="en-US" sz="4000" dirty="0">
              <a:solidFill>
                <a:schemeClr val="bg1"/>
              </a:solidFill>
            </a:endParaRPr>
          </a:p>
        </p:txBody>
      </p:sp>
      <p:pic>
        <p:nvPicPr>
          <p:cNvPr id="185349" name="Picture 5"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40" name="Group 132"/>
          <p:cNvGraphicFramePr>
            <a:graphicFrameLocks noGrp="1"/>
          </p:cNvGraphicFramePr>
          <p:nvPr/>
        </p:nvGraphicFramePr>
        <p:xfrm>
          <a:off x="34925" y="44450"/>
          <a:ext cx="9074150" cy="6612384"/>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الكاثوليكون من رسالة بطرس الرسول الأولى(3: 8 – 15)</a:t>
                      </a:r>
                    </a:p>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والنهاية كونوا جميعا متحدي الرأي بحس واحد ذوي محبة اخوية مشفقين لطفاءغير مجازين عن شر بشر او عن شتيمة بشتيمة بل بالعكس مباركين عالمين انكم لهذا دعيتم لكي ترثوا بركة.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8150">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1Pierre 3: 8 – 15</a:t>
                      </a:r>
                      <a:r>
                        <a:rPr kumimoji="0" lang="en-CA" sz="3600" b="0" i="0" u="sng" strike="noStrike" cap="none" normalizeH="0" baseline="0" smtClean="0">
                          <a:ln>
                            <a:noFill/>
                          </a:ln>
                          <a:solidFill>
                            <a:srgbClr val="FF9933"/>
                          </a:solidFill>
                          <a:effectLst/>
                          <a:latin typeface="Arial" charset="0"/>
                          <a:cs typeface="Arial" charset="0"/>
                        </a:rPr>
                        <a:t>  </a:t>
                      </a:r>
                    </a:p>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Enfin, soyez tous dans de mêmes dispositions, compatissants, animés d'un amour fraternel, miséricordieux, humbles. Ne rendez pas le mal pour le mal, ou l'insulte pour l'insulte; au contraire, bénissez, car c'est à cela que vous avez été appelés, afin d'hériter la bénédiction.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85000"/>
                        </a:lnSpc>
                        <a:spcBef>
                          <a:spcPct val="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1Peter 3: 8 – 15</a:t>
                      </a:r>
                    </a:p>
                    <a:p>
                      <a:pPr marL="0" marR="0" lvl="0" indent="0" algn="l" defTabSz="914400" rtl="0" eaLnBrk="1" fontAlgn="base" latinLnBrk="0" hangingPunct="1">
                        <a:lnSpc>
                          <a:spcPct val="85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Finally, all of you be of one mind, having compassion for one another; love as brothers, be tenderhearted, be courteous; not returning evil for evil or reviling for reviling, but on the contrary blessing, knowing that you were called to this, that you may inherit a blessing.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541" name="Rectangle 133"/>
          <p:cNvSpPr>
            <a:spLocks noGrp="1" noChangeArrowheads="1"/>
          </p:cNvSpPr>
          <p:nvPr>
            <p:ph type="ctrTitle"/>
          </p:nvPr>
        </p:nvSpPr>
        <p:spPr/>
        <p:txBody>
          <a:bodyPr/>
          <a:lstStyle/>
          <a:p>
            <a:r>
              <a:rPr lang="en-US" sz="1000" dirty="0"/>
              <a:t>1c</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91" name="Group 39"/>
          <p:cNvGraphicFramePr>
            <a:graphicFrameLocks noGrp="1"/>
          </p:cNvGraphicFramePr>
          <p:nvPr/>
        </p:nvGraphicFramePr>
        <p:xfrm>
          <a:off x="107950" y="44450"/>
          <a:ext cx="8928100" cy="6818123"/>
        </p:xfrm>
        <a:graphic>
          <a:graphicData uri="http://schemas.openxmlformats.org/drawingml/2006/table">
            <a:tbl>
              <a:tblPr rtl="1"/>
              <a:tblGrid>
                <a:gridCol w="4464050"/>
                <a:gridCol w="4464050"/>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بالمكرليعرض عن الشر ويصنع الخير ليطلب السلام ويجدّ في اثره 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en-C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88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effet, qui veut aimer la vie et voir de jours heureux doit garder sa langue du mal et ses lèvres des paroles trompeuses, se détourner du mal et faire le bien, rechercher la paix et la poursuivre. Car les yeux du Seigneur sont sur les justes, et ses oreilles sont attentives à leur prière;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For "He who would love life And see good days, Let him refrain his tongue from evil, And his lips from speaking deceit.  Let him turn away from evil and do good; Let him seek peace and pursue it.  For the eyes of the LORD are on the righteous, And His ears are open to their prayers;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26" name="Group 94"/>
          <p:cNvGraphicFramePr>
            <a:graphicFrameLocks noGrp="1"/>
          </p:cNvGraphicFramePr>
          <p:nvPr/>
        </p:nvGraphicFramePr>
        <p:xfrm>
          <a:off x="34925" y="-26988"/>
          <a:ext cx="9145588" cy="6344160"/>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la face du Seigneur se tourne contre ceux qui font le mal. Et qui vous fera du mal, si vous vous montrez zélés pour le bien? Bien plus, au cas où vous auriez à souffrir pour la justice, heureux êtes-vous. N'ayez d'eux aucune crainte et ne soyez pas troublés;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But the face of the LORD is against those who do evil."  And who is he who will harm you if you become followers of what is good?  But even if you should suffer for righteousness' sake, you are blessed. "And do not be afraid of their threats, nor be troubled."</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86" name="Group 42"/>
          <p:cNvGraphicFramePr>
            <a:graphicFrameLocks noGrp="1"/>
          </p:cNvGraphicFramePr>
          <p:nvPr/>
        </p:nvGraphicFramePr>
        <p:xfrm>
          <a:off x="107950" y="44450"/>
          <a:ext cx="9001125" cy="6049963"/>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قدسوا الرب الاله في قلوبكم مستعدين دائما لمجاوبة كل من يسألكم عن سبب الرجاء الذي فيكم بوداعة وخوف</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sanctifiez dans vos coeurs le Christ qui est Seigneur. Soyez toujours prêts à justifier votre espérance devant ceux qui vous en demandent compte.</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But sanctify the Lord God in your hearts, and always be ready to give a defense to everyone who asks you a reason for the hope that is in you, with meekness and fear;</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4" name="Rectangle 14"/>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188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err="1" smtClean="0">
                <a:solidFill>
                  <a:schemeClr val="bg1"/>
                </a:solidFill>
              </a:rPr>
              <a:t>Actes</a:t>
            </a:r>
            <a:r>
              <a:rPr lang="en-US" sz="4000" dirty="0" smtClean="0">
                <a:solidFill>
                  <a:schemeClr val="bg1"/>
                </a:solidFill>
              </a:rPr>
              <a:t> des </a:t>
            </a:r>
            <a:r>
              <a:rPr lang="en-US" sz="4000" dirty="0" err="1" smtClean="0">
                <a:solidFill>
                  <a:schemeClr val="bg1"/>
                </a:solidFill>
              </a:rPr>
              <a:t>apôtres</a:t>
            </a:r>
            <a:endParaRPr lang="en-US" sz="4000" dirty="0">
              <a:solidFill>
                <a:schemeClr val="bg1"/>
              </a:solidFill>
            </a:endParaRPr>
          </a:p>
        </p:txBody>
      </p:sp>
      <p:pic>
        <p:nvPicPr>
          <p:cNvPr id="18842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18842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93" name="Group 113"/>
          <p:cNvGraphicFramePr>
            <a:graphicFrameLocks noGrp="1"/>
          </p:cNvGraphicFramePr>
          <p:nvPr/>
        </p:nvGraphicFramePr>
        <p:xfrm>
          <a:off x="34925" y="-26988"/>
          <a:ext cx="9145588" cy="6588000"/>
        </p:xfrm>
        <a:graphic>
          <a:graphicData uri="http://schemas.openxmlformats.org/drawingml/2006/table">
            <a:tbl>
              <a:tblPr rtl="1"/>
              <a:tblGrid>
                <a:gridCol w="4895850"/>
                <a:gridCol w="42497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en-CA" sz="3200" b="0" i="0" u="sng" strike="noStrike" cap="none" normalizeH="0" baseline="0" smtClean="0">
                          <a:ln>
                            <a:noFill/>
                          </a:ln>
                          <a:solidFill>
                            <a:srgbClr val="FF9933"/>
                          </a:solidFill>
                          <a:effectLst/>
                          <a:latin typeface="Arial" charset="0"/>
                          <a:cs typeface="Arial" charset="0"/>
                        </a:rPr>
                        <a:t>19 : 23 – 40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وحدث في ذلك الوقت شغب ليس بقليل بسبب هذا الطريق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انسانا اسمه ديمتريوس صائغ صانع هياكل فضة لارطاميس كان يكسّب الصنّاع مكسبا ليس بقليل.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Acts </a:t>
                      </a:r>
                      <a:r>
                        <a:rPr kumimoji="0" lang="en-CA" sz="2800" b="0" i="0" u="sng" strike="noStrike" cap="none" normalizeH="0" baseline="0" smtClean="0">
                          <a:ln>
                            <a:noFill/>
                          </a:ln>
                          <a:solidFill>
                            <a:srgbClr val="FF9933"/>
                          </a:solidFill>
                          <a:effectLst/>
                          <a:latin typeface="Arial" charset="0"/>
                          <a:cs typeface="Arial" charset="0"/>
                        </a:rPr>
                        <a:t>5:12-21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à cette époque que se produisirent des troubles assez graves à propos de la Voie. Un orfèvre en effet, du nom de Démétrius, fabriquait des temples d'Artémis en argent et procurait ainsi aux artisans des gains très appréciables.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33"/>
                          </a:solidFill>
                          <a:effectLst/>
                          <a:latin typeface="Arial" charset="0"/>
                          <a:cs typeface="Arial" charset="0"/>
                        </a:rPr>
                        <a:t>Acts 19: 23 – 41</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about that time there arose a great commotion about the Way.  For a certain man named Demetrius, a silversmith, who made silver shrines of Diana, brought no small profit to the craftsmen.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0594" name="Rectangle 114"/>
          <p:cNvSpPr>
            <a:spLocks noGrp="1" noChangeArrowheads="1"/>
          </p:cNvSpPr>
          <p:nvPr>
            <p:ph type="ctrTitle"/>
          </p:nvPr>
        </p:nvSpPr>
        <p:spPr/>
        <p:txBody>
          <a:bodyPr/>
          <a:lstStyle/>
          <a:p>
            <a:r>
              <a:rPr lang="en-US" sz="1000"/>
              <a:t>1a</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4" name="Group 44"/>
          <p:cNvGraphicFramePr>
            <a:graphicFrameLocks noGrp="1"/>
          </p:cNvGraphicFramePr>
          <p:nvPr/>
        </p:nvGraphicFramePr>
        <p:xfrm>
          <a:off x="107950" y="44450"/>
          <a:ext cx="9072563" cy="5917440"/>
        </p:xfrm>
        <a:graphic>
          <a:graphicData uri="http://schemas.openxmlformats.org/drawingml/2006/table">
            <a:tbl>
              <a:tblPr rtl="1"/>
              <a:tblGrid>
                <a:gridCol w="4752975"/>
                <a:gridCol w="43195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فجمعهم والفعلة في مثل ذلك العمل وقال ايها الرجال انتم تعلمون ان سعتنا انما هي من هذه الصناعة. وانتم تنظرون وتسمعون انه ليس من افسس فقط بل من جميع اسيا تقريبا استمال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rassembla ces artisans ainsi que les membres des métiers  voisins  et  leur déclara: "Vous le savez, mes amis, notre aisance vient de cette activité. Or, vous le constatez ou vous l'entendez dire: non seulement à Ephèse, mais dans presque toute l'Asie,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He called them together with the workers of similar occupation, and said: "Men, you know that we have our prosperity by this trade.  "Moreover you see and hear that not only at Ephesus, but throughout almost all Asia,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15" name="Group 51"/>
          <p:cNvGraphicFramePr>
            <a:graphicFrameLocks noGrp="1"/>
          </p:cNvGraphicFramePr>
          <p:nvPr/>
        </p:nvGraphicFramePr>
        <p:xfrm>
          <a:off x="34925" y="44450"/>
          <a:ext cx="9145588" cy="8112000"/>
        </p:xfrm>
        <a:graphic>
          <a:graphicData uri="http://schemas.openxmlformats.org/drawingml/2006/table">
            <a:tbl>
              <a:tblPr rtl="1"/>
              <a:tblGrid>
                <a:gridCol w="4895850"/>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وازاغ بولس هذا جمعا كثيرا قائلا ان التي تصنع بالايادي ليست آلهة.  فليس نصيبنا هذا وحده في خطر من ان يحصل في اهانة بل ايضا هيكل ارطاميس الالاهة العظيمة ان يحسب لا شيء وان سوف تهدم عظمتها هي التي يعبدها جميع اسيا والمسكونة.</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 Paul remue une foule considérable en la persuadant, comme il dit, que les dieux qui sortent de nos mains ne sont pas des dieux. Ce n'est pas simplement notre profession qui risque d'être dénigrée, mais c'est aussi le temple de la grande déesse Artémis qui pourrait être laissé pour compte et se trouver bientôt dépouillé de la grandeur de celle qu'adorent l'Asie et le monde entier."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this Paul has persuaded and turned away many people, saying that they are not gods which are made with hands.  "So not only is this trade of ours in danger of falling into disrepute, but also the temple of the great goddess Diana may be despised and her magnificence destroyed, whom all Asia and the world worship."</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5" name="Group 71"/>
          <p:cNvGraphicFramePr>
            <a:graphicFrameLocks noGrp="1"/>
          </p:cNvGraphicFramePr>
          <p:nvPr/>
        </p:nvGraphicFramePr>
        <p:xfrm>
          <a:off x="34925" y="44450"/>
          <a:ext cx="9145588" cy="7258560"/>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امتلأوا غضبا وطفقوا يصرخون قائلين عظيمة هي ارطاميس الافسسيين.فامتلأت المدينة كلها اضطرابا واندفعوا بنفس واحدة الى المشهد خاطفين معهم غايوس وارسترخس المكدونيين رفيقي بولس في السفر</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 ces mots, les auditeurs devinrent furieux et ils n'en finissaient pas de crier: "Grande est l'Artémis d'Ephèse!" L'agitation gagna toute la ville et l'on se précipita en masse au théâtre, en s'emparant au passage des Macédoniens Gaïus et Aristarque, compagnons de voyage de Paul.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Now when they heard this, they were full of wrath and cried out, saying, "Great is Diana of the Ephesians!"  So the whole city was filled with confusion, and rushed into the theater with one accord, having seized Gaius and Aristarchus, Macedonians, Paul's travel companions.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6" name="Group 64"/>
          <p:cNvGraphicFramePr>
            <a:graphicFrameLocks noGrp="1"/>
          </p:cNvGraphicFramePr>
          <p:nvPr/>
        </p:nvGraphicFramePr>
        <p:xfrm>
          <a:off x="34925" y="44450"/>
          <a:ext cx="9145588" cy="6391594"/>
        </p:xfrm>
        <a:graphic>
          <a:graphicData uri="http://schemas.openxmlformats.org/drawingml/2006/table">
            <a:tbl>
              <a:tblPr rtl="1"/>
              <a:tblGrid>
                <a:gridCol w="4321175"/>
                <a:gridCol w="48244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كان بولس يريد ان يدخل بين الشعب لم يدعه التلاميذ. واناس من وجوه اسيا كانوا اصدقاءه ارسلوا يطلبون اليه ان لا يسلم نفسه الى المشهد.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Paul était décidé à se rendre à l'assemblée, mais les disciples ne le laissèrent pas faire. Et certains asiarques de ses amis lui firent déconseiller de se risquer au théâtre.</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when Paul wanted to go in to the people, the disciples would not allow him.  Then some of the officials of Asia, who were his friends, sent to him pleading that he would not venture into the theater.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15" name="Group 23"/>
          <p:cNvGraphicFramePr>
            <a:graphicFrameLocks noGrp="1"/>
          </p:cNvGraphicFramePr>
          <p:nvPr/>
        </p:nvGraphicFramePr>
        <p:xfrm>
          <a:off x="34925" y="44450"/>
          <a:ext cx="9145588" cy="5806378"/>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البعض يصرخون بشيء والبعض بشيء آخر لان المحفل كان مضطربا واكثرهم لا يدرون لاي شيء كانوا قد اجتمعوا.فاجتذبوا اسكندر من الجمع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وكان اليهود يدفعونه.</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Chacun bien sûr criait autre chose que son voisin et la confusion régnait dans l'assemblée où la plupart ignoraient même les motifs de la réunion. Des gens dans la foule renseignèrent un certain Alexandre que les Juifs avaient mis en avant.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Some therefore cried one thing and some another, for the assembly was confused, and most of them did not know why they had come together.  And they drew Alexander out of the multitude, the Jews putting him forward.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40" name="Group 24"/>
          <p:cNvGraphicFramePr>
            <a:graphicFrameLocks noGrp="1"/>
          </p:cNvGraphicFramePr>
          <p:nvPr/>
        </p:nvGraphicFramePr>
        <p:xfrm>
          <a:off x="34925" y="44450"/>
          <a:ext cx="9145588" cy="5806378"/>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فاشار اسكندر بيده يريد ان يحتج للشعب. فلما عرفوا انه يهودي صار صوت واحد من الجميع صارخين نحو مدة ساعتين عظيمة هي ارطاميس الافسسيين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la main, Alexandre fit signe qu'il voulait s'expliquer devant l'assemblée. Mais, quand on apprit qu'il était Juif, tous se mirent à scander d'une seule voix, pendant près de deux heures: "Grande est l'Artémis d'Ephèse!"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Alexander motioned with his hand, and wanted to make his defense to the people.  But when they found out that he was a Jew, all with one voice cried out for about two hours, "Great is Diana of the Ephesians!"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62" name="Group 22"/>
          <p:cNvGraphicFramePr>
            <a:graphicFrameLocks noGrp="1"/>
          </p:cNvGraphicFramePr>
          <p:nvPr/>
        </p:nvGraphicFramePr>
        <p:xfrm>
          <a:off x="34925" y="44450"/>
          <a:ext cx="9145588" cy="5806378"/>
        </p:xfrm>
        <a:graphic>
          <a:graphicData uri="http://schemas.openxmlformats.org/drawingml/2006/table">
            <a:tbl>
              <a:tblPr rtl="1"/>
              <a:tblGrid>
                <a:gridCol w="4176713"/>
                <a:gridCol w="49688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سكّن الكاتب الجمع وقال ايها الرجال الافسسيون من هو الانسان الذي لا يعلم ان مدينة الافسسيين متعبدة لارطاميس الالاهة العظيمة والتمثال الذي هبط من زفس.</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 secrétaire réussit pourtant à calmer la foule: "Ephésiens, dit-il, existerait-il quelqu'un qui ne sache pas que la cité d'Ephèse est la ville sainte de la grande Artémis et de sa statue tombée du ciel?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when the city clerk had quieted the crowd, he said: "Men of Ephesus, what man is there who does not know that the city of the Ephesians is temple guardian of the great goddess Diana, and of the image which fell down from Zeus?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83" name="Group 19"/>
          <p:cNvGraphicFramePr>
            <a:graphicFrameLocks noGrp="1"/>
          </p:cNvGraphicFramePr>
          <p:nvPr/>
        </p:nvGraphicFramePr>
        <p:xfrm>
          <a:off x="34925" y="44450"/>
          <a:ext cx="9145588" cy="6391594"/>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كانت هذه الاشياء لا تقاوم ينبغي ان تكونوا هادئين ولا تفعلوا شيئا اقتحاما. لانكم أتيتم بهذين الرجلين وهما ليسا سارقي هياكل ولا مجدفين على الهتكم.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Puisque la réponse ne fait pas de doute, il vous faut donc retrouver le calme et éviter les fausses manœuvres. Vous avez en effet amené ici des hommes qui n'ont commis ni sacrilège ni blasphème contre notre déesse.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"Therefore, since these things cannot be denied, you ought to be quiet and do nothing rashly.  "For you have brought these men here who are neither robbers of temples nor blasphemers of your goddess.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12" name="Group 24"/>
          <p:cNvGraphicFramePr>
            <a:graphicFrameLocks noGrp="1"/>
          </p:cNvGraphicFramePr>
          <p:nvPr/>
        </p:nvGraphicFramePr>
        <p:xfrm>
          <a:off x="34925" y="44450"/>
          <a:ext cx="9145588" cy="6601652"/>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كان ديمتريوس والصناع الذين معه لهم دعوى على احد فانه تقام ايام للقضاء ويوجد ولاة فليرافعوا بعضهم بعضا. وان كنتم تطلبون شيئا من جهة امور أخر فانه يقضى في محفل شرعي.</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 Démétrius et les artisans qui le suivent sont en litige avec quelqu'un, il se tient des audiences, il existe des proconsuls: que les parties aillent donc en justice. Et si vous avez encore d'autres requêtes, l'affaire sera réglée par l'assemblée légale.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"Therefore, if Demetrius and his fellow craftsmen have a case against anyone, the courts are open and there are proconsuls. Let them bring charges against one another. "But if you have any other inquiry to make, it shall be determined in the lawful assembly.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39" name="Group 27"/>
          <p:cNvGraphicFramePr>
            <a:graphicFrameLocks noGrp="1"/>
          </p:cNvGraphicFramePr>
          <p:nvPr/>
        </p:nvGraphicFramePr>
        <p:xfrm>
          <a:off x="34925" y="44450"/>
          <a:ext cx="9145588" cy="5903914"/>
        </p:xfrm>
        <a:graphic>
          <a:graphicData uri="http://schemas.openxmlformats.org/drawingml/2006/table">
            <a:tbl>
              <a:tblPr rtl="1"/>
              <a:tblGrid>
                <a:gridCol w="4608513"/>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في خطر ان نحاكم من اجل فتنة هذا اليوم وليس علّة يمكننا من اجلها ان نقدم حسابا عن هذا التجمع.</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Nous risquons en fait d'être accusés de sédition pour notre réunion d'aujourd'hui, car il n'existe aucun motif que nous puissions avancer pour justifier cet attroupement." Et, sur cette déclaration, il renvoya l'assemblée.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For we are in danger of being called in question for today's uproar, there being no reason which we may give to account for this disorderly gathering."  And when he had said these things, he dismissed the assembly.</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19" name="Rectangle 15"/>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68313" y="981075"/>
            <a:ext cx="8229600" cy="2016125"/>
          </a:xfrm>
        </p:spPr>
        <p:txBody>
          <a:bodyPr/>
          <a:lstStyle/>
          <a:p>
            <a:pPr rtl="0"/>
            <a:r>
              <a:rPr lang="ar-EG" sz="7200" dirty="0" err="1" smtClean="0">
                <a:solidFill>
                  <a:schemeClr val="bg1"/>
                </a:solidFill>
              </a:rPr>
              <a:t>السنكسار</a:t>
            </a:r>
            <a:r>
              <a:rPr lang="ar-EG" sz="7200" dirty="0">
                <a:solidFill>
                  <a:schemeClr val="bg1"/>
                </a:solidFill>
              </a:rPr>
              <a:t/>
            </a:r>
            <a:br>
              <a:rPr lang="ar-EG" sz="7200" dirty="0">
                <a:solidFill>
                  <a:schemeClr val="bg1"/>
                </a:solidFill>
              </a:rPr>
            </a:br>
            <a:r>
              <a:rPr lang="fr-CA" sz="6600" dirty="0">
                <a:solidFill>
                  <a:schemeClr val="bg1"/>
                </a:solidFill>
              </a:rPr>
              <a:t>LE </a:t>
            </a:r>
            <a:r>
              <a:rPr lang="fr-CA" sz="6600" dirty="0" smtClean="0">
                <a:solidFill>
                  <a:schemeClr val="bg1"/>
                </a:solidFill>
              </a:rPr>
              <a:t>SYNAXAIRE</a:t>
            </a:r>
            <a:endParaRPr lang="en-CA" sz="6600" dirty="0">
              <a:solidFill>
                <a:schemeClr val="bg1"/>
              </a:solidFill>
            </a:endParaRPr>
          </a:p>
        </p:txBody>
      </p:sp>
      <p:pic>
        <p:nvPicPr>
          <p:cNvPr id="8" name="Picture 7"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9"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ChangeArrowheads="1"/>
          </p:cNvSpPr>
          <p:nvPr/>
        </p:nvSpPr>
        <p:spPr bwMode="auto">
          <a:xfrm>
            <a:off x="755650" y="1557338"/>
            <a:ext cx="7920038" cy="2800767"/>
          </a:xfrm>
          <a:prstGeom prst="rect">
            <a:avLst/>
          </a:prstGeom>
          <a:noFill/>
          <a:ln w="9525">
            <a:noFill/>
            <a:miter lim="800000"/>
            <a:headEnd/>
            <a:tailEnd/>
          </a:ln>
          <a:effectLst/>
        </p:spPr>
        <p:txBody>
          <a:bodyPr>
            <a:spAutoFit/>
          </a:bodyPr>
          <a:lstStyle/>
          <a:p>
            <a:pPr algn="ctr"/>
            <a:r>
              <a:rPr lang="ar-EG" sz="4400" dirty="0" smtClean="0">
                <a:solidFill>
                  <a:srgbClr val="FF9933"/>
                </a:solidFill>
              </a:rPr>
              <a:t>مزمور </a:t>
            </a:r>
            <a:r>
              <a:rPr lang="ar-EG" sz="4400" dirty="0" err="1">
                <a:solidFill>
                  <a:srgbClr val="FF9933"/>
                </a:solidFill>
              </a:rPr>
              <a:t>و</a:t>
            </a:r>
            <a:r>
              <a:rPr lang="ar-EG" sz="4400" dirty="0">
                <a:solidFill>
                  <a:srgbClr val="FF9933"/>
                </a:solidFill>
              </a:rPr>
              <a:t> أنجيل  القداس</a:t>
            </a:r>
          </a:p>
          <a:p>
            <a:pPr algn="ctr"/>
            <a:endParaRPr lang="en-CA" sz="4400" dirty="0">
              <a:solidFill>
                <a:srgbClr val="FF9933"/>
              </a:solidFill>
            </a:endParaRPr>
          </a:p>
          <a:p>
            <a:pPr algn="ctr"/>
            <a:r>
              <a:rPr lang="fr-CA" sz="4400" dirty="0">
                <a:solidFill>
                  <a:srgbClr val="FF9933"/>
                </a:solidFill>
              </a:rPr>
              <a:t>Psaume et Évangile</a:t>
            </a:r>
          </a:p>
          <a:p>
            <a:pPr algn="ctr"/>
            <a:r>
              <a:rPr lang="fr-CA" sz="4400" dirty="0">
                <a:solidFill>
                  <a:srgbClr val="FF9933"/>
                </a:solidFill>
              </a:rPr>
              <a:t> de la messe</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86" name="Group 86"/>
          <p:cNvGraphicFramePr>
            <a:graphicFrameLocks noGrp="1"/>
          </p:cNvGraphicFramePr>
          <p:nvPr/>
        </p:nvGraphicFramePr>
        <p:xfrm>
          <a:off x="107950" y="44450"/>
          <a:ext cx="9072563" cy="6027168"/>
        </p:xfrm>
        <a:graphic>
          <a:graphicData uri="http://schemas.openxmlformats.org/drawingml/2006/table">
            <a:tbl>
              <a:tblPr rtl="1"/>
              <a:tblGrid>
                <a:gridCol w="4176713"/>
                <a:gridCol w="48958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(80: 14 - 15 )</a:t>
                      </a:r>
                      <a:r>
                        <a:rPr kumimoji="0" lang="ar-EG" sz="2800" b="1" i="0" u="none" strike="noStrike" cap="none" normalizeH="0" baseline="0" dirty="0" smtClean="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 يا اله الجنود ارجعنّ اطّلع من السماء وانظر وتعهد هذه الكرمة  والغرس الذي غرسته يمينك والابن الذي اخترته لنفسك.	</a:t>
                      </a:r>
                      <a:r>
                        <a:rPr kumimoji="0" lang="ar-SA" sz="2800" b="1" i="0" u="none" strike="noStrike" cap="none" normalizeH="0" baseline="0" dirty="0" err="1" smtClean="0">
                          <a:ln>
                            <a:noFill/>
                          </a:ln>
                          <a:solidFill>
                            <a:schemeClr val="bg1"/>
                          </a:solidFill>
                          <a:effectLst/>
                          <a:latin typeface="Arial" charset="0"/>
                          <a:cs typeface="Arial" charset="0"/>
                        </a:rPr>
                        <a:t>هللويا</a:t>
                      </a:r>
                      <a:r>
                        <a:rPr kumimoji="0" lang="ar-SA" sz="2800" b="1" i="0" u="none" strike="noStrike" cap="none" normalizeH="0" baseline="0" dirty="0" smtClean="0">
                          <a:ln>
                            <a:noFill/>
                          </a:ln>
                          <a:solidFill>
                            <a:schemeClr val="bg1"/>
                          </a:solidFill>
                          <a:effectLst/>
                          <a:latin typeface="Arial" charset="0"/>
                          <a:cs typeface="Arial" charset="0"/>
                        </a:rPr>
                        <a:t>.</a:t>
                      </a:r>
                      <a:endParaRPr kumimoji="0" lang="en-CA"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CA" sz="3200" b="0" i="0" u="sng" strike="noStrike" cap="none" normalizeH="0" baseline="0" dirty="0" smtClean="0">
                          <a:ln>
                            <a:noFill/>
                          </a:ln>
                          <a:solidFill>
                            <a:srgbClr val="FF9933"/>
                          </a:solidFill>
                          <a:effectLst/>
                          <a:latin typeface="Arial" charset="0"/>
                          <a:cs typeface="Arial" charset="0"/>
                        </a:rPr>
                        <a:t>80: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Dieu le tout-puissant, reviens donc ; regarde du haut des cieux et vois.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Interviens pour cette vigne, pour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souche plantée par ta droite,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Psalms 80: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smtClean="0">
                          <a:ln>
                            <a:noFill/>
                          </a:ln>
                          <a:solidFill>
                            <a:schemeClr val="bg1"/>
                          </a:solidFill>
                          <a:effectLst/>
                          <a:latin typeface="Arial" charset="0"/>
                          <a:cs typeface="Arial" charset="0"/>
                        </a:rPr>
                        <a:t>Return, we beseech You, O God of hosts; Look down from heaven and see, And visit this vine  And the vineyard which Your right hand has planted, And the branch that You made strong for Yourself. </a:t>
                      </a:r>
                      <a:r>
                        <a:rPr kumimoji="0" lang="en-US" sz="2800" b="0" i="0" u="none" strike="noStrike" cap="none" normalizeH="0" baseline="0" dirty="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6887" name="Rectangle 87"/>
          <p:cNvSpPr>
            <a:spLocks noGrp="1" noChangeArrowheads="1"/>
          </p:cNvSpPr>
          <p:nvPr>
            <p:ph type="ctrTitle"/>
          </p:nvPr>
        </p:nvSpPr>
        <p:spPr/>
        <p:txBody>
          <a:bodyPr/>
          <a:lstStyle/>
          <a:p>
            <a:r>
              <a:rPr lang="en-US" sz="1000" dirty="0"/>
              <a:t>1pg</a:t>
            </a:r>
          </a:p>
        </p:txBody>
      </p:sp>
      <p:sp>
        <p:nvSpPr>
          <p:cNvPr id="16"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85" name="Group 61"/>
          <p:cNvGraphicFramePr>
            <a:graphicFrameLocks noGrp="1"/>
          </p:cNvGraphicFramePr>
          <p:nvPr/>
        </p:nvGraphicFramePr>
        <p:xfrm>
          <a:off x="34925" y="-26988"/>
          <a:ext cx="9145588" cy="6550090"/>
        </p:xfrm>
        <a:graphic>
          <a:graphicData uri="http://schemas.openxmlformats.org/drawingml/2006/table">
            <a:tbl>
              <a:tblPr rtl="1"/>
              <a:tblGrid>
                <a:gridCol w="4464050"/>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CA" sz="3600" b="0" i="0" u="sng" strike="noStrike" cap="none" normalizeH="0" baseline="0" smtClean="0">
                          <a:ln>
                            <a:noFill/>
                          </a:ln>
                          <a:solidFill>
                            <a:srgbClr val="FF9933"/>
                          </a:solidFill>
                          <a:effectLst/>
                          <a:latin typeface="Arial" charset="0"/>
                          <a:cs typeface="Arial" charset="0"/>
                        </a:rPr>
                        <a:t>9</a:t>
                      </a:r>
                      <a:r>
                        <a:rPr kumimoji="0" lang="ar-SA" sz="3600" b="0" i="0" u="sng" strike="noStrike" cap="none" normalizeH="0" baseline="0" smtClean="0">
                          <a:ln>
                            <a:noFill/>
                          </a:ln>
                          <a:solidFill>
                            <a:srgbClr val="FF9933"/>
                          </a:solidFill>
                          <a:effectLst/>
                          <a:latin typeface="Arial" charset="0"/>
                          <a:cs typeface="Arial" charset="0"/>
                        </a:rPr>
                        <a:t>1 : </a:t>
                      </a:r>
                      <a:r>
                        <a:rPr kumimoji="0" lang="en-CA" sz="3600" b="0" i="0" u="sng" strike="noStrike" cap="none" normalizeH="0" baseline="0" smtClean="0">
                          <a:ln>
                            <a:noFill/>
                          </a:ln>
                          <a:solidFill>
                            <a:srgbClr val="FF9933"/>
                          </a:solidFill>
                          <a:effectLst/>
                          <a:latin typeface="Arial" charset="0"/>
                          <a:cs typeface="Arial" charset="0"/>
                        </a:rPr>
                        <a:t>9</a:t>
                      </a:r>
                      <a:r>
                        <a:rPr kumimoji="0" lang="ar-SA" sz="3600" b="0" i="0" u="sng" strike="noStrike" cap="none" normalizeH="0" baseline="0" smtClean="0">
                          <a:ln>
                            <a:noFill/>
                          </a:ln>
                          <a:solidFill>
                            <a:srgbClr val="FF9933"/>
                          </a:solidFill>
                          <a:effectLst/>
                          <a:latin typeface="Arial" charset="0"/>
                          <a:cs typeface="Arial" charset="0"/>
                        </a:rPr>
                        <a:t> ـ 20</a:t>
                      </a:r>
                      <a:r>
                        <a:rPr kumimoji="0" lang="ar-EG" sz="3600" b="0" i="0" u="sng" strike="noStrike" cap="none" normalizeH="0" baseline="0" smtClean="0">
                          <a:ln>
                            <a:noFill/>
                          </a:ln>
                          <a:solidFill>
                            <a:srgbClr val="FF9933"/>
                          </a:solidFill>
                          <a:effectLst/>
                          <a:latin typeface="Arial" charset="0"/>
                          <a:cs typeface="Arial" charset="0"/>
                        </a:rPr>
                        <a:t>)</a:t>
                      </a:r>
                      <a:r>
                        <a:rPr kumimoji="0" lang="ar-SA" sz="3600" b="0" i="0" u="sng" strike="noStrike" cap="none" normalizeH="0" baseline="0" smtClean="0">
                          <a:ln>
                            <a:noFill/>
                          </a:ln>
                          <a:solidFill>
                            <a:srgbClr val="FF9933"/>
                          </a:solidFill>
                          <a:effectLst/>
                          <a:latin typeface="Arial" charset="0"/>
                          <a:cs typeface="Arial" charset="0"/>
                        </a:rPr>
                        <a:t> </a:t>
                      </a:r>
                      <a:endParaRPr kumimoji="0" lang="en-C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وابتدأ يقول للشعب هذا المثل.انسان غرس كرما وسلمه الى كرامين وسافر زمانا طويلا.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Luc 20: 9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 se mit à dire au peuple cette parabole: "Un homme planta une vigne, il la donna en fermage à des vignerons et partit pour longtemps.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Luke 20: 9 - 19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Then He began to tell the people this parable: "A certain man planted a vineyard, leased it to vinedressers, and went into a far country for a long time.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7886" name="Rectangle 62"/>
          <p:cNvSpPr>
            <a:spLocks noGrp="1" noChangeArrowheads="1"/>
          </p:cNvSpPr>
          <p:nvPr>
            <p:ph type="ctrTitle"/>
          </p:nvPr>
        </p:nvSpPr>
        <p:spPr/>
        <p:txBody>
          <a:bodyPr/>
          <a:lstStyle/>
          <a:p>
            <a:r>
              <a:rPr lang="en-US" sz="1000" dirty="0"/>
              <a:t>1g</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2" name="Group 78"/>
          <p:cNvGraphicFramePr>
            <a:graphicFrameLocks noGrp="1"/>
          </p:cNvGraphicFramePr>
          <p:nvPr/>
        </p:nvGraphicFramePr>
        <p:xfrm>
          <a:off x="34925" y="103188"/>
          <a:ext cx="9145588" cy="5991226"/>
        </p:xfrm>
        <a:graphic>
          <a:graphicData uri="http://schemas.openxmlformats.org/drawingml/2006/table">
            <a:tbl>
              <a:tblPr rtl="1"/>
              <a:tblGrid>
                <a:gridCol w="4608513"/>
                <a:gridCol w="4537075"/>
              </a:tblGrid>
              <a:tr h="17414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الوقت ارسل الى الكرامين عبدا لكي يعطوه من ثمر الكرم.فجلده الكرامون وارسلوه فارغا. فعاد وارسل عبدا آخر.فجلدوا ذلك ايضا واهانوه وارسلوه فارغا.</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 moment venu, il envoya un serviteur aux vignerons pour qu'ils lui donnent sa part du fruit de la vigne; mais les vignerons le renvoyèrent roué de coups et les mains vides.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"Now at vintage-time he sent a servant to the vinedressers, that they might give him some of the fruit of the vineyard. But the vinedressers beat him and sent him away empty-handed.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07" name="Group 31"/>
          <p:cNvGraphicFramePr>
            <a:graphicFrameLocks noGrp="1"/>
          </p:cNvGraphicFramePr>
          <p:nvPr/>
        </p:nvGraphicFramePr>
        <p:xfrm>
          <a:off x="34925" y="44450"/>
          <a:ext cx="9145588" cy="6286120"/>
        </p:xfrm>
        <a:graphic>
          <a:graphicData uri="http://schemas.openxmlformats.org/drawingml/2006/table">
            <a:tbl>
              <a:tblPr rtl="1"/>
              <a:tblGrid>
                <a:gridCol w="4679950"/>
                <a:gridCol w="4465638"/>
              </a:tblGrid>
              <a:tr h="1498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عاد فارسل ثالثا.فجرحوا هذا ايضا واخرجوه.  فقال صاحب الكرم ماذا افعل.</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recommença en envoyant un autre serviteur; lui aussi, ils le rouèrent de coups, l'insultèrent et le renvoyèrent les mains vides. Il recommença en envoyant un troisième; lui aussi, ils le blessèrent et le chassèrent. Le maître de la vigne se dit alors: "Que faire?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"Again he sent another servant; and they beat him also, treated him shamefully, and sent him away empty-handed.  "And again he sent a third; and they wounded him also and cast him out.  "Then the owner of the vineyard said, 'What shall I do?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07" name="Group 39"/>
          <p:cNvGraphicFramePr>
            <a:graphicFrameLocks noGrp="1"/>
          </p:cNvGraphicFramePr>
          <p:nvPr/>
        </p:nvGraphicFramePr>
        <p:xfrm>
          <a:off x="107950" y="103188"/>
          <a:ext cx="9072563" cy="6062663"/>
        </p:xfrm>
        <a:graphic>
          <a:graphicData uri="http://schemas.openxmlformats.org/drawingml/2006/table">
            <a:tbl>
              <a:tblPr rtl="1"/>
              <a:tblGrid>
                <a:gridCol w="4248150"/>
                <a:gridCol w="4824413"/>
              </a:tblGrid>
              <a:tr h="18129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أرسل ابني الحبيب.لعلهم اذا رأوه يهابون. فلما رآه الكرامون تآمروا فيما بينهم قائلين هذا هو الوارث.هلموا نقتله لكي يصير لنا الميراث.</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vais envoyer mon fils bien-aimé. Lui, ils vont bien le respecter." Mais à la vue du fils, les vignerons firent entre eux ce raisonnement: "C'est l'héritier. Tuons-le pour que l'héritage soit à nous!"</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I will send my beloved son. Probably they will respect him when they see him.'  "But when the vinedressers saw him, they reasoned among themselves, saying, 'This is the heir. Come, let us kill him, that the inheritance may be ours.'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48" name="Group 56"/>
          <p:cNvGraphicFramePr>
            <a:graphicFrameLocks noGrp="1"/>
          </p:cNvGraphicFramePr>
          <p:nvPr/>
        </p:nvGraphicFramePr>
        <p:xfrm>
          <a:off x="107950" y="103188"/>
          <a:ext cx="9072563" cy="6207126"/>
        </p:xfrm>
        <a:graphic>
          <a:graphicData uri="http://schemas.openxmlformats.org/drawingml/2006/table">
            <a:tbl>
              <a:tblPr rtl="1"/>
              <a:tblGrid>
                <a:gridCol w="4032250"/>
                <a:gridCol w="5040313"/>
              </a:tblGrid>
              <a:tr h="19573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فاخرجوه خارج الكرم وقتلوه.فماذا يفعل بهم صاحب الكرم. يأتي ويهلك هؤلاء الكرامين ويعطي الكرم لآخرين.فلما سمعوا قالوا حاشا.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 jetant hors de la vigne, ils le tuèrent. Que leur fera donc le maître de la vigne? Il viendra, il fera périr ces vignerons et confiera la vigne à d'autres. A ces mots, ils dirent: "Non, jamais!"</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"So they cast him out of the vineyard and killed him. Therefore what will the owner of the vineyard do to them?  "He will come and destroy those vinedressers and give the vineyard to others." And when they heard it they said, "Certainly not!"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33" name="Group 33"/>
          <p:cNvGraphicFramePr>
            <a:graphicFrameLocks noGrp="1"/>
          </p:cNvGraphicFramePr>
          <p:nvPr/>
        </p:nvGraphicFramePr>
        <p:xfrm>
          <a:off x="107950" y="103188"/>
          <a:ext cx="9072563" cy="6062663"/>
        </p:xfrm>
        <a:graphic>
          <a:graphicData uri="http://schemas.openxmlformats.org/drawingml/2006/table">
            <a:tbl>
              <a:tblPr rtl="1"/>
              <a:tblGrid>
                <a:gridCol w="4895850"/>
                <a:gridCol w="4176713"/>
              </a:tblGrid>
              <a:tr h="18129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فنظر اليهم وقال اذا ما هو هذا المكتوب الحجر الذي رفضه البناؤون هو قد صار راس الزاوية. كل من يسقط على ذلك الحجر يترضض.</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Jésus, les regardant en face, leur dit: "Que signifie donc ce texte de l'Écriture: La pierre qu'ont rejetée les bâtisseurs, c'est elle qui est devenue la pierre angulaire? Tout homme qui tombe sur cette pierre sera brisé,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Then He looked at them and said, "What then is this that is written: 'The stone which the builders rejected Has become the chief cornerstone'? "Whoever falls on that stone will be broken;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60" name="Group 112"/>
          <p:cNvGraphicFramePr>
            <a:graphicFrameLocks noGrp="1"/>
          </p:cNvGraphicFramePr>
          <p:nvPr/>
        </p:nvGraphicFramePr>
        <p:xfrm>
          <a:off x="34925" y="44450"/>
          <a:ext cx="9074150" cy="6417312"/>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سقط هو عليه يسحقه.  فطلب رؤساء الكهنة والكتبة ان يلقوا الايادي عليه في تلك الساعة ولكنهم خافوا الشعب.لانهم عرفوا انه قال هذا المثل عليهم</a:t>
                      </a:r>
                      <a:r>
                        <a:rPr kumimoji="0" lang="en-CA"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celui sur qui elle tombera, elle l'écrasera. Les scribes et les grands prêtres cherchèrent à mettre la main sur lui à l'instant même, mais ils eurent peur du peuple. Ils avaient bien compris que c'était pour eux qu'il avait dit cette parabole.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but on whomever it falls, it will grind him to powder."  And the chief priests and the scribes that very hour sought to lay hands on Him, but they feared the people; for they knew He had spoken this parable against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71" name="Text Box 7"/>
          <p:cNvSpPr txBox="1">
            <a:spLocks noChangeArrowheads="1"/>
          </p:cNvSpPr>
          <p:nvPr/>
        </p:nvSpPr>
        <p:spPr bwMode="auto">
          <a:xfrm>
            <a:off x="900113" y="347663"/>
            <a:ext cx="7613650" cy="1477328"/>
          </a:xfrm>
          <a:prstGeom prst="rect">
            <a:avLst/>
          </a:prstGeom>
          <a:solidFill>
            <a:srgbClr val="FF0000"/>
          </a:solidFill>
          <a:ln w="9525">
            <a:noFill/>
            <a:miter lim="800000"/>
            <a:headEnd/>
            <a:tailEnd/>
          </a:ln>
          <a:effectLst/>
        </p:spPr>
        <p:txBody>
          <a:bodyPr>
            <a:spAutoFit/>
          </a:bodyPr>
          <a:lstStyle/>
          <a:p>
            <a:pPr algn="ctr" rtl="0">
              <a:spcBef>
                <a:spcPct val="50000"/>
              </a:spcBef>
            </a:pPr>
            <a:r>
              <a:rPr lang="ar-EG" sz="3600" dirty="0" smtClean="0">
                <a:solidFill>
                  <a:schemeClr val="bg1"/>
                </a:solidFill>
              </a:rPr>
              <a:t>العظة </a:t>
            </a:r>
            <a:r>
              <a:rPr lang="ar-EG" sz="3600" dirty="0" err="1">
                <a:solidFill>
                  <a:schemeClr val="bg1"/>
                </a:solidFill>
              </a:rPr>
              <a:t>و</a:t>
            </a:r>
            <a:r>
              <a:rPr lang="ar-EG" sz="3600" dirty="0">
                <a:solidFill>
                  <a:schemeClr val="bg1"/>
                </a:solidFill>
              </a:rPr>
              <a:t> مرد </a:t>
            </a:r>
            <a:r>
              <a:rPr lang="ar-EG" sz="3600" dirty="0" err="1">
                <a:solidFill>
                  <a:schemeClr val="bg1"/>
                </a:solidFill>
              </a:rPr>
              <a:t>الأنجيل</a:t>
            </a:r>
            <a:endParaRPr lang="ar-EG" sz="3600" dirty="0">
              <a:solidFill>
                <a:schemeClr val="bg1"/>
              </a:solidFill>
            </a:endParaRPr>
          </a:p>
          <a:p>
            <a:pPr algn="ctr" rtl="0">
              <a:spcBef>
                <a:spcPct val="50000"/>
              </a:spcBef>
            </a:pPr>
            <a:r>
              <a:rPr lang="fr-CA" sz="3600" dirty="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508" name="Group 20"/>
          <p:cNvGraphicFramePr>
            <a:graphicFrameLocks noGrp="1"/>
          </p:cNvGraphicFramePr>
          <p:nvPr/>
        </p:nvGraphicFramePr>
        <p:xfrm>
          <a:off x="539750" y="692150"/>
          <a:ext cx="8137525" cy="3505200"/>
        </p:xfrm>
        <a:graphic>
          <a:graphicData uri="http://schemas.openxmlformats.org/drawingml/2006/table">
            <a:tbl>
              <a:tblPr rtl="1"/>
              <a:tblGrid>
                <a:gridCol w="8137525"/>
              </a:tblGrid>
              <a:tr h="28797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defRPr/>
                      </a:pP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الأحد </a:t>
                      </a:r>
                      <a:r>
                        <a:rPr kumimoji="0" lang="ar-KW" sz="4000" b="1" i="0" u="none" strike="noStrike" cap="none" normalizeH="0" baseline="0" dirty="0" err="1" smtClean="0">
                          <a:ln>
                            <a:noFill/>
                          </a:ln>
                          <a:solidFill>
                            <a:srgbClr val="FF9900"/>
                          </a:solidFill>
                          <a:effectLst/>
                          <a:latin typeface="Arial" charset="0"/>
                          <a:cs typeface="Arial" charset="0"/>
                        </a:rPr>
                        <a:t>ا</a:t>
                      </a:r>
                      <a:r>
                        <a:rPr kumimoji="0" lang="ar-EG" sz="4000" b="1" i="0" u="none" strike="noStrike" cap="none" normalizeH="0" baseline="0" dirty="0" err="1" smtClean="0">
                          <a:ln>
                            <a:noFill/>
                          </a:ln>
                          <a:solidFill>
                            <a:srgbClr val="FF9900"/>
                          </a:solidFill>
                          <a:effectLst/>
                          <a:latin typeface="Arial" charset="0"/>
                          <a:cs typeface="Arial" charset="0"/>
                        </a:rPr>
                        <a:t>لثانى</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a:t>
                      </a:r>
                      <a:r>
                        <a:rPr kumimoji="0" lang="ar-EG" sz="4000" b="1"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Deuxième dimanche du mois de </a:t>
                      </a:r>
                      <a:r>
                        <a:rPr kumimoji="0" lang="fr-CA" sz="4000" b="0" i="0" u="none" strike="noStrike" cap="none" normalizeH="0" baseline="0" dirty="0" err="1" smtClean="0">
                          <a:ln>
                            <a:noFill/>
                          </a:ln>
                          <a:solidFill>
                            <a:srgbClr val="FF9900"/>
                          </a:solidFill>
                          <a:effectLst/>
                          <a:latin typeface="Arial" charset="0"/>
                          <a:cs typeface="Arial" charset="0"/>
                        </a:rPr>
                        <a:t>Misra</a:t>
                      </a:r>
                      <a:endParaRPr kumimoji="0" lang="fr-CA" sz="40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ChangeArrowheads="1"/>
          </p:cNvSpPr>
          <p:nvPr/>
        </p:nvSpPr>
        <p:spPr bwMode="auto">
          <a:xfrm>
            <a:off x="755650" y="3854658"/>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عشية</a:t>
            </a:r>
          </a:p>
          <a:p>
            <a:pPr algn="ctr"/>
            <a:r>
              <a:rPr lang="en-CA" sz="4400" u="sng" dirty="0" err="1">
                <a:solidFill>
                  <a:srgbClr val="FF9933"/>
                </a:solidFill>
              </a:rPr>
              <a:t>Psaume</a:t>
            </a:r>
            <a:r>
              <a:rPr lang="en-CA" sz="4400" u="sng" dirty="0">
                <a:solidFill>
                  <a:srgbClr val="FF9933"/>
                </a:solidFill>
              </a:rPr>
              <a:t> et </a:t>
            </a:r>
            <a:r>
              <a:rPr lang="en-CA" sz="4400" u="sng" dirty="0" err="1">
                <a:solidFill>
                  <a:srgbClr val="FF9933"/>
                </a:solidFill>
              </a:rPr>
              <a:t>Evangile</a:t>
            </a:r>
            <a:r>
              <a:rPr lang="en-CA" sz="4400" u="sng" dirty="0">
                <a:solidFill>
                  <a:srgbClr val="FF9933"/>
                </a:solidFill>
              </a:rPr>
              <a:t> du </a:t>
            </a:r>
            <a:r>
              <a:rPr lang="en-CA" sz="4400" u="sng" dirty="0" err="1">
                <a:solidFill>
                  <a:srgbClr val="FF9933"/>
                </a:solidFill>
              </a:rPr>
              <a:t>soir</a:t>
            </a:r>
            <a:endParaRPr lang="en-CA" sz="4400" u="sng" dirty="0">
              <a:solidFill>
                <a:srgbClr val="FF9933"/>
              </a:solidFill>
            </a:endParaRPr>
          </a:p>
        </p:txBody>
      </p:sp>
      <p:pic>
        <p:nvPicPr>
          <p:cNvPr id="19968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65" name="Group 73"/>
          <p:cNvGraphicFramePr>
            <a:graphicFrameLocks noGrp="1"/>
          </p:cNvGraphicFramePr>
          <p:nvPr/>
        </p:nvGraphicFramePr>
        <p:xfrm>
          <a:off x="395536" y="547414"/>
          <a:ext cx="8532440" cy="4249738"/>
        </p:xfrm>
        <a:graphic>
          <a:graphicData uri="http://schemas.openxmlformats.org/drawingml/2006/table">
            <a:tbl>
              <a:tblPr rtl="1"/>
              <a:tblGrid>
                <a:gridCol w="4349492"/>
                <a:gridCol w="418294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عشية  (</a:t>
                      </a:r>
                      <a:r>
                        <a:rPr kumimoji="0" lang="en-CA" sz="3600" b="0" i="0" u="sng" strike="noStrike" cap="none" normalizeH="0" baseline="0" dirty="0" smtClean="0">
                          <a:ln>
                            <a:noFill/>
                          </a:ln>
                          <a:solidFill>
                            <a:srgbClr val="FF9933"/>
                          </a:solidFill>
                          <a:effectLst/>
                          <a:latin typeface="Arial" charset="0"/>
                          <a:cs typeface="Arial" charset="0"/>
                        </a:rPr>
                        <a:t>119 : 145 – 146 </a:t>
                      </a:r>
                      <a:r>
                        <a:rPr kumimoji="0" lang="ar-EG" sz="3600" b="0" i="0" u="sng" strike="noStrike" cap="none" normalizeH="0" baseline="0" dirty="0" smtClean="0">
                          <a:ln>
                            <a:noFill/>
                          </a:ln>
                          <a:solidFill>
                            <a:srgbClr val="FF9933"/>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صرخت من كل قلبي</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استجب لي يا رب</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فرائضك احفظ.</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دعوتك</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خلّصني فاحفظ شهاداتك</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a:t>
                      </a:r>
                      <a:r>
                        <a:rPr kumimoji="0" lang="en-CA" sz="2800" b="0" i="0" u="sng" strike="noStrike" cap="none" normalizeH="0" baseline="0" dirty="0" smtClean="0">
                          <a:ln>
                            <a:noFill/>
                          </a:ln>
                          <a:solidFill>
                            <a:srgbClr val="FF9933"/>
                          </a:solidFill>
                          <a:effectLst/>
                          <a:latin typeface="Arial" charset="0"/>
                          <a:cs typeface="Arial" charset="0"/>
                        </a:rPr>
                        <a:t>119 : 145,146</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145  Je t’invoque de tout mon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 </a:t>
                      </a:r>
                      <a:r>
                        <a:rPr kumimoji="0" lang="fr-FR" sz="2800" b="0" i="0" u="none" strike="noStrike" cap="none" normalizeH="0" baseline="0" dirty="0" err="1" smtClean="0">
                          <a:ln>
                            <a:noFill/>
                          </a:ln>
                          <a:solidFill>
                            <a:schemeClr val="bg1"/>
                          </a:solidFill>
                          <a:effectLst/>
                          <a:latin typeface="Arial" charset="0"/>
                          <a:cs typeface="Arial" charset="0"/>
                        </a:rPr>
                        <a:t>réponds–moi</a:t>
                      </a:r>
                      <a:r>
                        <a:rPr kumimoji="0" lang="fr-FR" sz="2800" b="0" i="0" u="none" strike="noStrike" cap="none" normalizeH="0" baseline="0" dirty="0" smtClean="0">
                          <a:ln>
                            <a:noFill/>
                          </a:ln>
                          <a:solidFill>
                            <a:schemeClr val="bg1"/>
                          </a:solidFill>
                          <a:effectLst/>
                          <a:latin typeface="Arial" charset="0"/>
                          <a:cs typeface="Arial" charset="0"/>
                        </a:rPr>
                        <a:t>, Éternel, Afin que je garde tes prescriptions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146  Je t’invoque : </a:t>
                      </a:r>
                      <a:r>
                        <a:rPr kumimoji="0" lang="fr-FR" sz="2800" b="0" i="0" u="none" strike="noStrike" cap="none" normalizeH="0" baseline="0" dirty="0" err="1" smtClean="0">
                          <a:ln>
                            <a:noFill/>
                          </a:ln>
                          <a:solidFill>
                            <a:schemeClr val="bg1"/>
                          </a:solidFill>
                          <a:effectLst/>
                          <a:latin typeface="Arial" charset="0"/>
                          <a:cs typeface="Arial" charset="0"/>
                        </a:rPr>
                        <a:t>sauve–moi</a:t>
                      </a:r>
                      <a:r>
                        <a:rPr kumimoji="0" lang="fr-FR" sz="2800" b="0" i="0" u="none" strike="noStrike" cap="none" normalizeH="0" baseline="0" dirty="0" smtClean="0">
                          <a:ln>
                            <a:noFill/>
                          </a:ln>
                          <a:solidFill>
                            <a:schemeClr val="bg1"/>
                          </a:solidFill>
                          <a:effectLst/>
                          <a:latin typeface="Arial" charset="0"/>
                          <a:cs typeface="Arial" charset="0"/>
                        </a:rPr>
                        <a:t>, Afin que j’observe tes préceptes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866" name="Rectangle 74"/>
          <p:cNvSpPr>
            <a:spLocks noGrp="1" noChangeArrowheads="1"/>
          </p:cNvSpPr>
          <p:nvPr>
            <p:ph type="ctrTitle"/>
          </p:nvPr>
        </p:nvSpPr>
        <p:spPr/>
        <p:txBody>
          <a:bodyPr/>
          <a:lstStyle/>
          <a:p>
            <a:r>
              <a:rPr lang="en-US" sz="1000" dirty="0"/>
              <a:t>2pv</a:t>
            </a:r>
          </a:p>
        </p:txBody>
      </p:sp>
      <p:sp>
        <p:nvSpPr>
          <p:cNvPr id="16" name="Text Box 29">
            <a:hlinkClick r:id="" action="ppaction://macro?name=LetThemExaltHimForBishop"/>
          </p:cNvPr>
          <p:cNvSpPr txBox="1">
            <a:spLocks noChangeArrowheads="1"/>
          </p:cNvSpPr>
          <p:nvPr/>
        </p:nvSpPr>
        <p:spPr bwMode="auto">
          <a:xfrm>
            <a:off x="7160575" y="6158770"/>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6" name="Group 110"/>
          <p:cNvGraphicFramePr>
            <a:graphicFrameLocks noGrp="1"/>
          </p:cNvGraphicFramePr>
          <p:nvPr/>
        </p:nvGraphicFramePr>
        <p:xfrm>
          <a:off x="0" y="0"/>
          <a:ext cx="9180513" cy="6616320"/>
        </p:xfrm>
        <a:graphic>
          <a:graphicData uri="http://schemas.openxmlformats.org/drawingml/2006/table">
            <a:tbl>
              <a:tblPr rtl="1"/>
              <a:tblGrid>
                <a:gridCol w="3855581"/>
                <a:gridCol w="5324932"/>
              </a:tblGrid>
              <a:tr h="2663900">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لوقا (</a:t>
                      </a:r>
                      <a:r>
                        <a:rPr kumimoji="0" lang="en-CA" sz="3600" b="0" i="0" u="sng" strike="noStrike" cap="none" normalizeH="0" baseline="0" dirty="0" smtClean="0">
                          <a:ln>
                            <a:noFill/>
                          </a:ln>
                          <a:solidFill>
                            <a:srgbClr val="FF9933"/>
                          </a:solidFill>
                          <a:effectLst/>
                          <a:latin typeface="Arial" charset="0"/>
                          <a:cs typeface="Arial" charset="0"/>
                        </a:rPr>
                        <a:t>18:9-17 </a:t>
                      </a:r>
                      <a:r>
                        <a:rPr kumimoji="0" lang="ar-EG" sz="3600" b="0" i="0" u="sng" strike="noStrike" cap="none" normalizeH="0" baseline="0" dirty="0" smtClean="0">
                          <a:ln>
                            <a:noFill/>
                          </a:ln>
                          <a:solidFill>
                            <a:srgbClr val="FF9933"/>
                          </a:solidFill>
                          <a:effectLst/>
                          <a:latin typeface="Arial" charset="0"/>
                          <a:cs typeface="Arial" charset="0"/>
                        </a:rPr>
                        <a:t>)</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500" b="0" i="0" u="none" strike="noStrike" cap="none" normalizeH="0" baseline="0" dirty="0" smtClean="0">
                          <a:ln>
                            <a:noFill/>
                          </a:ln>
                          <a:solidFill>
                            <a:schemeClr val="bg1"/>
                          </a:solidFill>
                          <a:effectLst/>
                          <a:latin typeface="Arial" charset="0"/>
                          <a:cs typeface="Arial" charset="0"/>
                        </a:rPr>
                        <a:t>وقال لقوم واثقين </a:t>
                      </a:r>
                      <a:r>
                        <a:rPr kumimoji="0" lang="ar-SA" sz="3500" b="0" i="0" u="none" strike="noStrike" cap="none" normalizeH="0" baseline="0" dirty="0" err="1" smtClean="0">
                          <a:ln>
                            <a:noFill/>
                          </a:ln>
                          <a:solidFill>
                            <a:schemeClr val="bg1"/>
                          </a:solidFill>
                          <a:effectLst/>
                          <a:latin typeface="Arial" charset="0"/>
                          <a:cs typeface="Arial" charset="0"/>
                        </a:rPr>
                        <a:t>بانفسهم</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انهم</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ابرار</a:t>
                      </a:r>
                      <a:r>
                        <a:rPr kumimoji="0" lang="ar-SA" sz="3500" b="0" i="0" u="none" strike="noStrike" cap="none" normalizeH="0" baseline="0" dirty="0" smtClean="0">
                          <a:ln>
                            <a:noFill/>
                          </a:ln>
                          <a:solidFill>
                            <a:schemeClr val="bg1"/>
                          </a:solidFill>
                          <a:effectLst/>
                          <a:latin typeface="Arial" charset="0"/>
                          <a:cs typeface="Arial" charset="0"/>
                        </a:rPr>
                        <a:t> ويحتقرون الآخرين هذا المثل.  </a:t>
                      </a:r>
                      <a:r>
                        <a:rPr kumimoji="0" lang="ar-SA" sz="3500" b="0" i="0" u="none" strike="noStrike" cap="none" normalizeH="0" baseline="0" dirty="0" err="1" smtClean="0">
                          <a:ln>
                            <a:noFill/>
                          </a:ln>
                          <a:solidFill>
                            <a:schemeClr val="bg1"/>
                          </a:solidFill>
                          <a:effectLst/>
                          <a:latin typeface="Arial" charset="0"/>
                          <a:cs typeface="Arial" charset="0"/>
                        </a:rPr>
                        <a:t>انسانان</a:t>
                      </a:r>
                      <a:r>
                        <a:rPr kumimoji="0" lang="ar-SA" sz="3500" b="0" i="0" u="none" strike="noStrike" cap="none" normalizeH="0" baseline="0" dirty="0" smtClean="0">
                          <a:ln>
                            <a:noFill/>
                          </a:ln>
                          <a:solidFill>
                            <a:schemeClr val="bg1"/>
                          </a:solidFill>
                          <a:effectLst/>
                          <a:latin typeface="Arial" charset="0"/>
                          <a:cs typeface="Arial" charset="0"/>
                        </a:rPr>
                        <a:t> صعدا </a:t>
                      </a:r>
                      <a:r>
                        <a:rPr kumimoji="0" lang="ar-SA" sz="3500" b="0" i="0" u="none" strike="noStrike" cap="none" normalizeH="0" baseline="0" dirty="0" err="1" smtClean="0">
                          <a:ln>
                            <a:noFill/>
                          </a:ln>
                          <a:solidFill>
                            <a:schemeClr val="bg1"/>
                          </a:solidFill>
                          <a:effectLst/>
                          <a:latin typeface="Arial" charset="0"/>
                          <a:cs typeface="Arial" charset="0"/>
                        </a:rPr>
                        <a:t>الى</a:t>
                      </a:r>
                      <a:r>
                        <a:rPr kumimoji="0" lang="ar-SA" sz="3500" b="0" i="0" u="none" strike="noStrike" cap="none" normalizeH="0" baseline="0" dirty="0" smtClean="0">
                          <a:ln>
                            <a:noFill/>
                          </a:ln>
                          <a:solidFill>
                            <a:schemeClr val="bg1"/>
                          </a:solidFill>
                          <a:effectLst/>
                          <a:latin typeface="Arial" charset="0"/>
                          <a:cs typeface="Arial" charset="0"/>
                        </a:rPr>
                        <a:t> الهيكل ليصلّيا واحد </a:t>
                      </a:r>
                      <a:r>
                        <a:rPr kumimoji="0" lang="ar-SA" sz="3500" b="0" i="0" u="none" strike="noStrike" cap="none" normalizeH="0" baseline="0" dirty="0" err="1" smtClean="0">
                          <a:ln>
                            <a:noFill/>
                          </a:ln>
                          <a:solidFill>
                            <a:schemeClr val="bg1"/>
                          </a:solidFill>
                          <a:effectLst/>
                          <a:latin typeface="Arial" charset="0"/>
                          <a:cs typeface="Arial" charset="0"/>
                        </a:rPr>
                        <a:t>فريسي</a:t>
                      </a:r>
                      <a:r>
                        <a:rPr kumimoji="0" lang="ar-SA" sz="3500" b="0" i="0" u="none" strike="noStrike" cap="none" normalizeH="0" baseline="0" dirty="0" smtClean="0">
                          <a:ln>
                            <a:noFill/>
                          </a:ln>
                          <a:solidFill>
                            <a:schemeClr val="bg1"/>
                          </a:solidFill>
                          <a:effectLst/>
                          <a:latin typeface="Arial" charset="0"/>
                          <a:cs typeface="Arial" charset="0"/>
                        </a:rPr>
                        <a:t> والآخر </a:t>
                      </a:r>
                      <a:r>
                        <a:rPr kumimoji="0" lang="ar-SA" sz="3500" b="0" i="0" u="none" strike="noStrike" cap="none" normalizeH="0" baseline="0" dirty="0" err="1" smtClean="0">
                          <a:ln>
                            <a:noFill/>
                          </a:ln>
                          <a:solidFill>
                            <a:schemeClr val="bg1"/>
                          </a:solidFill>
                          <a:effectLst/>
                          <a:latin typeface="Arial" charset="0"/>
                          <a:cs typeface="Arial" charset="0"/>
                        </a:rPr>
                        <a:t>عشار</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اما</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الفريسي</a:t>
                      </a:r>
                      <a:r>
                        <a:rPr kumimoji="0" lang="ar-SA" sz="3500" b="0" i="0" u="none" strike="noStrike" cap="none" normalizeH="0" baseline="0" dirty="0" smtClean="0">
                          <a:ln>
                            <a:noFill/>
                          </a:ln>
                          <a:solidFill>
                            <a:schemeClr val="bg1"/>
                          </a:solidFill>
                          <a:effectLst/>
                          <a:latin typeface="Arial" charset="0"/>
                          <a:cs typeface="Arial" charset="0"/>
                        </a:rPr>
                        <a:t> فوقف يصلّي في نفسه هكذا.اللهم </a:t>
                      </a:r>
                      <a:r>
                        <a:rPr kumimoji="0" lang="ar-SA" sz="3500" b="0" i="0" u="none" strike="noStrike" cap="none" normalizeH="0" baseline="0" dirty="0" err="1" smtClean="0">
                          <a:ln>
                            <a:noFill/>
                          </a:ln>
                          <a:solidFill>
                            <a:schemeClr val="bg1"/>
                          </a:solidFill>
                          <a:effectLst/>
                          <a:latin typeface="Arial" charset="0"/>
                          <a:cs typeface="Arial" charset="0"/>
                        </a:rPr>
                        <a:t>انا</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اشكرك</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اني</a:t>
                      </a:r>
                      <a:r>
                        <a:rPr kumimoji="0" lang="ar-SA" sz="3500" b="0" i="0" u="none" strike="noStrike" cap="none" normalizeH="0" baseline="0" dirty="0" smtClean="0">
                          <a:ln>
                            <a:noFill/>
                          </a:ln>
                          <a:solidFill>
                            <a:schemeClr val="bg1"/>
                          </a:solidFill>
                          <a:effectLst/>
                          <a:latin typeface="Arial" charset="0"/>
                          <a:cs typeface="Arial" charset="0"/>
                        </a:rPr>
                        <a:t> لست مثل باقي الناس الخاطفين الظالمين الزناة ولا مثل هذا </a:t>
                      </a:r>
                      <a:r>
                        <a:rPr kumimoji="0" lang="ar-SA" sz="3500" b="0" i="0" u="none" strike="noStrike" cap="none" normalizeH="0" baseline="0" dirty="0" err="1" smtClean="0">
                          <a:ln>
                            <a:noFill/>
                          </a:ln>
                          <a:solidFill>
                            <a:schemeClr val="bg1"/>
                          </a:solidFill>
                          <a:effectLst/>
                          <a:latin typeface="Arial" charset="0"/>
                          <a:cs typeface="Arial" charset="0"/>
                        </a:rPr>
                        <a:t>العشار</a:t>
                      </a:r>
                      <a:r>
                        <a:rPr kumimoji="0" lang="ar-SA" sz="3500" b="0" i="0" u="none" strike="noStrike" cap="none" normalizeH="0" baseline="0" dirty="0" smtClean="0">
                          <a:ln>
                            <a:noFill/>
                          </a:ln>
                          <a:solidFill>
                            <a:schemeClr val="bg1"/>
                          </a:solidFill>
                          <a:effectLst/>
                          <a:latin typeface="Arial" charset="0"/>
                          <a:cs typeface="Arial" charset="0"/>
                        </a:rPr>
                        <a:t>.</a:t>
                      </a:r>
                      <a:r>
                        <a:rPr kumimoji="0" lang="fr-FR" sz="3500" b="0" i="0" u="none" strike="noStrike" cap="none" normalizeH="0" baseline="0" dirty="0" smtClean="0">
                          <a:ln>
                            <a:noFill/>
                          </a:ln>
                          <a:solidFill>
                            <a:schemeClr val="bg1"/>
                          </a:solidFill>
                          <a:effectLst/>
                          <a:latin typeface="Arial" charset="0"/>
                          <a:cs typeface="Arial" charset="0"/>
                        </a:rPr>
                        <a:t> </a:t>
                      </a:r>
                      <a:endParaRPr kumimoji="0" lang="ar-SA" sz="35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Arial" charset="0"/>
                        </a:rPr>
                        <a:t>Luc </a:t>
                      </a:r>
                      <a:r>
                        <a:rPr kumimoji="0" lang="en-CA" sz="3200" b="0" i="0" u="sng" strike="noStrike" cap="none" normalizeH="0" baseline="0" dirty="0" smtClean="0">
                          <a:ln>
                            <a:noFill/>
                          </a:ln>
                          <a:solidFill>
                            <a:srgbClr val="FF9933"/>
                          </a:solidFill>
                          <a:effectLst/>
                          <a:latin typeface="Arial" charset="0"/>
                          <a:cs typeface="Arial" charset="0"/>
                        </a:rPr>
                        <a:t>18:9-17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dirty="0" smtClean="0">
                          <a:ln>
                            <a:noFill/>
                          </a:ln>
                          <a:solidFill>
                            <a:schemeClr val="bg1"/>
                          </a:solidFill>
                          <a:effectLst/>
                          <a:latin typeface="Arial" charset="0"/>
                          <a:cs typeface="Arial" charset="0"/>
                        </a:rPr>
                        <a:t>9 Il dit encore la parabole que voici à certains  qui étaient convaincus d'être justes et qui méprisaient tous les autres: 10 Deux hommes montèrent au temple pour prier; l'un était pharisien et l'autre collecteur d'impôts. 11 Le Pharisien, debout, priait ainsi en lui-même. "Ô Dieu, je  te  rends grâces de ce que je ne suis pas comme les autres hommes, qui sont voleurs, malfaisants, adultères, ou encore comme ce collecteur d'impôts. </a:t>
                      </a:r>
                      <a:endParaRPr kumimoji="0" lang="en-US" sz="27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4927" name="Rectangle 111"/>
          <p:cNvSpPr>
            <a:spLocks noGrp="1" noChangeArrowheads="1"/>
          </p:cNvSpPr>
          <p:nvPr>
            <p:ph type="ctrTitle"/>
          </p:nvPr>
        </p:nvSpPr>
        <p:spPr/>
        <p:txBody>
          <a:bodyPr/>
          <a:lstStyle/>
          <a:p>
            <a:r>
              <a:rPr lang="en-US" sz="1000" dirty="0"/>
              <a:t>2v</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1" name="Group 69"/>
          <p:cNvGraphicFramePr>
            <a:graphicFrameLocks noGrp="1"/>
          </p:cNvGraphicFramePr>
          <p:nvPr/>
        </p:nvGraphicFramePr>
        <p:xfrm>
          <a:off x="360040" y="520160"/>
          <a:ext cx="8460432" cy="5141088"/>
        </p:xfrm>
        <a:graphic>
          <a:graphicData uri="http://schemas.openxmlformats.org/drawingml/2006/table">
            <a:tbl>
              <a:tblPr rtl="1"/>
              <a:tblGrid>
                <a:gridCol w="3638828"/>
                <a:gridCol w="482160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اصوم</a:t>
                      </a:r>
                      <a:r>
                        <a:rPr kumimoji="0" lang="ar-SA" sz="3600" b="0" i="0" u="none" strike="noStrike" cap="none" normalizeH="0" baseline="0" dirty="0" smtClean="0">
                          <a:ln>
                            <a:noFill/>
                          </a:ln>
                          <a:solidFill>
                            <a:schemeClr val="bg1"/>
                          </a:solidFill>
                          <a:effectLst/>
                          <a:latin typeface="Arial" charset="0"/>
                          <a:cs typeface="Arial" charset="0"/>
                        </a:rPr>
                        <a:t> مرتين في </a:t>
                      </a:r>
                      <a:r>
                        <a:rPr kumimoji="0" lang="ar-SA" sz="3600" b="0" i="0" u="none" strike="noStrike" cap="none" normalizeH="0" baseline="0" dirty="0" err="1" smtClean="0">
                          <a:ln>
                            <a:noFill/>
                          </a:ln>
                          <a:solidFill>
                            <a:schemeClr val="bg1"/>
                          </a:solidFill>
                          <a:effectLst/>
                          <a:latin typeface="Arial" charset="0"/>
                          <a:cs typeface="Arial" charset="0"/>
                        </a:rPr>
                        <a:t>الاسبوع</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واعشر</a:t>
                      </a:r>
                      <a:r>
                        <a:rPr kumimoji="0" lang="ar-SA" sz="3600" b="0" i="0" u="none" strike="noStrike" cap="none" normalizeH="0" baseline="0" dirty="0" smtClean="0">
                          <a:ln>
                            <a:noFill/>
                          </a:ln>
                          <a:solidFill>
                            <a:schemeClr val="bg1"/>
                          </a:solidFill>
                          <a:effectLst/>
                          <a:latin typeface="Arial" charset="0"/>
                          <a:cs typeface="Arial" charset="0"/>
                        </a:rPr>
                        <a:t> كل ما اقتنيه.</a:t>
                      </a:r>
                      <a:r>
                        <a:rPr kumimoji="0" lang="ar-EG" sz="3600" b="0" i="0" u="none" strike="noStrike" cap="none" normalizeH="0" baseline="0" dirty="0" smtClean="0">
                          <a:ln>
                            <a:noFill/>
                          </a:ln>
                          <a:solidFill>
                            <a:schemeClr val="bg1"/>
                          </a:solidFill>
                          <a:effectLst/>
                          <a:latin typeface="Arial" charset="0"/>
                          <a:cs typeface="Arial" charset="0"/>
                        </a:rPr>
                        <a:t>	</a:t>
                      </a:r>
                      <a:endParaRPr kumimoji="0" lang="ar-S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العشار</a:t>
                      </a:r>
                      <a:r>
                        <a:rPr kumimoji="0" lang="ar-SA" sz="3600" b="0" i="0" u="none" strike="noStrike" cap="none" normalizeH="0" baseline="0" dirty="0" smtClean="0">
                          <a:ln>
                            <a:noFill/>
                          </a:ln>
                          <a:solidFill>
                            <a:schemeClr val="bg1"/>
                          </a:solidFill>
                          <a:effectLst/>
                          <a:latin typeface="Arial" charset="0"/>
                          <a:cs typeface="Arial" charset="0"/>
                        </a:rPr>
                        <a:t> فوقف من بعيد لا يشاء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يرفع عينيه نحو السماء.بل قرع على صدره قائلا اللهم ارحمني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الخاطئ.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12 Je jeûne deux fois par semaine, je paie la dîme de tout ce que je me procure. </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Le collecteur d'impôts, se tenant à distance, ne voulait même pas lever les yeux au ciel, mais il se frappait la poitrine en disant: "Ô Dieu, prends pitié du pécheur que je suis.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77" name="Group 17"/>
          <p:cNvGraphicFramePr>
            <a:graphicFrameLocks noGrp="1"/>
          </p:cNvGraphicFramePr>
          <p:nvPr/>
        </p:nvGraphicFramePr>
        <p:xfrm>
          <a:off x="251520" y="260648"/>
          <a:ext cx="8604448" cy="6238368"/>
        </p:xfrm>
        <a:graphic>
          <a:graphicData uri="http://schemas.openxmlformats.org/drawingml/2006/table">
            <a:tbl>
              <a:tblPr rtl="1"/>
              <a:tblGrid>
                <a:gridCol w="3638828"/>
                <a:gridCol w="496562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هذا نزل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بيته مبررا دون ذاك.لان كل من يرفع نفسه </a:t>
                      </a:r>
                      <a:r>
                        <a:rPr kumimoji="0" lang="ar-SA" sz="3600" b="0" i="0" u="none" strike="noStrike" cap="none" normalizeH="0" baseline="0" dirty="0" err="1" smtClean="0">
                          <a:ln>
                            <a:noFill/>
                          </a:ln>
                          <a:solidFill>
                            <a:schemeClr val="bg1"/>
                          </a:solidFill>
                          <a:effectLst/>
                          <a:latin typeface="Arial" charset="0"/>
                          <a:cs typeface="Arial" charset="0"/>
                        </a:rPr>
                        <a:t>يتضع</a:t>
                      </a:r>
                      <a:r>
                        <a:rPr kumimoji="0" lang="ar-SA" sz="3600" b="0" i="0" u="none" strike="noStrike" cap="none" normalizeH="0" baseline="0" dirty="0" smtClean="0">
                          <a:ln>
                            <a:noFill/>
                          </a:ln>
                          <a:solidFill>
                            <a:schemeClr val="bg1"/>
                          </a:solidFill>
                          <a:effectLst/>
                          <a:latin typeface="Arial" charset="0"/>
                          <a:cs typeface="Arial" charset="0"/>
                        </a:rPr>
                        <a:t> ومن يضع نفسه يرتفع</a:t>
                      </a:r>
                      <a:r>
                        <a:rPr kumimoji="0" lang="fr-FR" sz="3600" b="0" i="0" u="none" strike="noStrike" cap="none" normalizeH="0" baseline="0" dirty="0" smtClean="0">
                          <a:ln>
                            <a:noFill/>
                          </a:ln>
                          <a:solidFill>
                            <a:schemeClr val="bg1"/>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فقدّموا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الاطفال</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ليلمسهم فلما رآهم التلاميذ انتهروهم.  </a:t>
                      </a:r>
                      <a:r>
                        <a:rPr kumimoji="0" lang="ar-SA" sz="3600" b="0" i="0" u="none" strike="noStrike" cap="none" normalizeH="0" baseline="0" dirty="0" err="1" smtClean="0">
                          <a:ln>
                            <a:noFill/>
                          </a:ln>
                          <a:solidFill>
                            <a:schemeClr val="bg1"/>
                          </a:solidFill>
                          <a:effectLst/>
                          <a:latin typeface="Arial" charset="0"/>
                          <a:cs typeface="Arial" charset="0"/>
                        </a:rPr>
                        <a:t>اما</a:t>
                      </a:r>
                      <a:r>
                        <a:rPr kumimoji="0" lang="ar-SA" sz="3600" b="0" i="0" u="none" strike="noStrike" cap="none" normalizeH="0" baseline="0" dirty="0" smtClean="0">
                          <a:ln>
                            <a:noFill/>
                          </a:ln>
                          <a:solidFill>
                            <a:schemeClr val="bg1"/>
                          </a:solidFill>
                          <a:effectLst/>
                          <a:latin typeface="Arial" charset="0"/>
                          <a:cs typeface="Arial" charset="0"/>
                        </a:rPr>
                        <a:t> يسوع فدعاهم وقال دعوا </a:t>
                      </a:r>
                      <a:r>
                        <a:rPr kumimoji="0" lang="ar-SA" sz="3600" b="0" i="0" u="none" strike="noStrike" cap="none" normalizeH="0" baseline="0" dirty="0" err="1" smtClean="0">
                          <a:ln>
                            <a:noFill/>
                          </a:ln>
                          <a:solidFill>
                            <a:schemeClr val="bg1"/>
                          </a:solidFill>
                          <a:effectLst/>
                          <a:latin typeface="Arial" charset="0"/>
                          <a:cs typeface="Arial" charset="0"/>
                        </a:rPr>
                        <a:t>الاولاد</a:t>
                      </a:r>
                      <a:r>
                        <a:rPr kumimoji="0" lang="ar-SA" sz="3600" b="0" i="0" u="none" strike="noStrike" cap="none" normalizeH="0" baseline="0" dirty="0" smtClean="0">
                          <a:ln>
                            <a:noFill/>
                          </a:ln>
                          <a:solidFill>
                            <a:schemeClr val="bg1"/>
                          </a:solidFill>
                          <a:effectLst/>
                          <a:latin typeface="Arial" charset="0"/>
                          <a:cs typeface="Arial" charset="0"/>
                        </a:rPr>
                        <a:t> يأتون </a:t>
                      </a:r>
                      <a:r>
                        <a:rPr kumimoji="0" lang="ar-SA" sz="3600" b="0" i="0" u="none" strike="noStrike" cap="none" normalizeH="0" baseline="0" dirty="0" err="1" smtClean="0">
                          <a:ln>
                            <a:noFill/>
                          </a:ln>
                          <a:solidFill>
                            <a:schemeClr val="bg1"/>
                          </a:solidFill>
                          <a:effectLst/>
                          <a:latin typeface="Arial" charset="0"/>
                          <a:cs typeface="Arial" charset="0"/>
                        </a:rPr>
                        <a:t>اليّ</a:t>
                      </a:r>
                      <a:r>
                        <a:rPr kumimoji="0" lang="ar-SA" sz="3600" b="0" i="0" u="none" strike="noStrike" cap="none" normalizeH="0" baseline="0" dirty="0" smtClean="0">
                          <a:ln>
                            <a:noFill/>
                          </a:ln>
                          <a:solidFill>
                            <a:schemeClr val="bg1"/>
                          </a:solidFill>
                          <a:effectLst/>
                          <a:latin typeface="Arial" charset="0"/>
                          <a:cs typeface="Arial" charset="0"/>
                        </a:rPr>
                        <a:t> ولا تمنعوهم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Je vous le déclare: celui-ci redescendit chez lui justifié, et non l'autre, car tout homme qui s'élève sera abaissé, mais celui qui s'abaisse sera élevé."15 Des gens lui amenaient même les bébés pour qu'il les touche. Voyant cela, les disciples les rabrouaient. 16 Mais Jésus fit venir à lui les bébés en disant: "Laissez les enfants venir à moi; ne les empêchez pas,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9" name="Group 53"/>
          <p:cNvGraphicFramePr>
            <a:graphicFrameLocks noGrp="1"/>
          </p:cNvGraphicFramePr>
          <p:nvPr/>
        </p:nvGraphicFramePr>
        <p:xfrm>
          <a:off x="323528" y="763438"/>
          <a:ext cx="8532440" cy="4249738"/>
        </p:xfrm>
        <a:graphic>
          <a:graphicData uri="http://schemas.openxmlformats.org/drawingml/2006/table">
            <a:tbl>
              <a:tblPr rtl="1"/>
              <a:tblGrid>
                <a:gridCol w="4012946"/>
                <a:gridCol w="451949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لان لمثل هؤلاء ملكوت الله.</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الحق </a:t>
                      </a: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من لا يقبل ملكوت الله مثل ولد فلن يدخله</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rgbClr val="FF9933"/>
                          </a:solidFill>
                          <a:effectLst/>
                          <a:latin typeface="Arial" charset="0"/>
                          <a:cs typeface="Arial" charset="0"/>
                        </a:rPr>
                        <a:t>( والمجد للـه دائماً )</a:t>
                      </a:r>
                      <a:endParaRPr kumimoji="0" lang="ar-SA" sz="3600" b="0" i="0" u="none"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car le Royaume de Dieu est à ceux qui sont comme eux. 17 En vérité, je vous le déclare, qui n'accueille pas le Royaume de Dieu comme un enfant n'y entrera pas. </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755650" y="3429000"/>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باكر</a:t>
            </a:r>
          </a:p>
          <a:p>
            <a:pPr algn="ctr"/>
            <a:r>
              <a:rPr lang="fr-CA" sz="4400" u="sng" dirty="0">
                <a:solidFill>
                  <a:srgbClr val="FF9933"/>
                </a:solidFill>
              </a:rPr>
              <a:t>Psaume et Évangile du Matin</a:t>
            </a:r>
          </a:p>
        </p:txBody>
      </p:sp>
      <p:pic>
        <p:nvPicPr>
          <p:cNvPr id="19558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13" name="Group 65"/>
          <p:cNvGraphicFramePr>
            <a:graphicFrameLocks noGrp="1"/>
          </p:cNvGraphicFramePr>
          <p:nvPr/>
        </p:nvGraphicFramePr>
        <p:xfrm>
          <a:off x="34925" y="44450"/>
          <a:ext cx="9109075" cy="6880353"/>
        </p:xfrm>
        <a:graphic>
          <a:graphicData uri="http://schemas.openxmlformats.org/drawingml/2006/table">
            <a:tbl>
              <a:tblPr rtl="1"/>
              <a:tblGrid>
                <a:gridCol w="4359594"/>
                <a:gridCol w="4749481"/>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باكر (2</a:t>
                      </a:r>
                      <a:r>
                        <a:rPr kumimoji="0" lang="en-C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-89:1)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بمراحم الرب اغني الى الدهر.لدور فدور اخبر عن حقك بفمي.لاني قلت ان الرحمة الى الدهر تبنى.السموات تثبت فيها حقك.</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CA" sz="3600" b="0" i="0" u="sng" strike="noStrike" cap="none" normalizeH="0" baseline="0" dirty="0" smtClean="0">
                          <a:ln>
                            <a:noFill/>
                          </a:ln>
                          <a:solidFill>
                            <a:srgbClr val="FF9933"/>
                          </a:solidFill>
                          <a:effectLst/>
                          <a:latin typeface="Arial" charset="0"/>
                          <a:cs typeface="Arial" charset="0"/>
                        </a:rPr>
                        <a:t>89:1-2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Je chanterai toujours les bontés du Seigneur. Ma bouche fera connaître ta loyauté pour les siècles.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Oui, je le dis: Ta bonté est édifiée pour toujours; dans les cieux, tu établis ta loyauté, 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Psalms 89:1-2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smtClean="0">
                          <a:ln>
                            <a:noFill/>
                          </a:ln>
                          <a:solidFill>
                            <a:schemeClr val="bg1"/>
                          </a:solidFill>
                          <a:effectLst/>
                          <a:latin typeface="Arial" charset="0"/>
                          <a:cs typeface="Arial" charset="0"/>
                        </a:rPr>
                        <a:t>1 I will sing of the mercies of the Lord forever; With my mouth will I make known Your faithfulness to all generations.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smtClean="0">
                          <a:ln>
                            <a:noFill/>
                          </a:ln>
                          <a:solidFill>
                            <a:schemeClr val="bg1"/>
                          </a:solidFill>
                          <a:effectLst/>
                          <a:latin typeface="Arial" charset="0"/>
                          <a:cs typeface="Arial" charset="0"/>
                        </a:rPr>
                        <a:t>2 For I have said, Mercy shall be built up forever; Your faithfulness You shall establish in the very heavens. Alleluia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8914" name="Rectangle 66"/>
          <p:cNvSpPr>
            <a:spLocks noGrp="1" noChangeArrowheads="1"/>
          </p:cNvSpPr>
          <p:nvPr>
            <p:ph type="ctrTitle"/>
          </p:nvPr>
        </p:nvSpPr>
        <p:spPr/>
        <p:txBody>
          <a:bodyPr/>
          <a:lstStyle/>
          <a:p>
            <a:r>
              <a:rPr lang="en-US" sz="1000" dirty="0"/>
              <a:t>2pm</a:t>
            </a:r>
          </a:p>
        </p:txBody>
      </p:sp>
      <p:sp>
        <p:nvSpPr>
          <p:cNvPr id="16" name="Text Box 29">
            <a:hlinkClick r:id="" action="ppaction://macro?name=LetThemExaltHimForBishop"/>
          </p:cNvPr>
          <p:cNvSpPr txBox="1">
            <a:spLocks noChangeArrowheads="1"/>
          </p:cNvSpPr>
          <p:nvPr/>
        </p:nvSpPr>
        <p:spPr bwMode="auto">
          <a:xfrm>
            <a:off x="7072330" y="6215082"/>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53" name="Group 53"/>
          <p:cNvGraphicFramePr>
            <a:graphicFrameLocks noGrp="1"/>
          </p:cNvGraphicFramePr>
          <p:nvPr/>
        </p:nvGraphicFramePr>
        <p:xfrm>
          <a:off x="34925" y="44450"/>
          <a:ext cx="9109075" cy="5964874"/>
        </p:xfrm>
        <a:graphic>
          <a:graphicData uri="http://schemas.openxmlformats.org/drawingml/2006/table">
            <a:tbl>
              <a:tblPr rtl="1"/>
              <a:tblGrid>
                <a:gridCol w="4140200"/>
                <a:gridCol w="49688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a:t>
                      </a:r>
                      <a:r>
                        <a:rPr kumimoji="0" lang="ar-SA" sz="3600" b="0" i="0" u="sng" strike="noStrike" cap="none" normalizeH="0" baseline="0" smtClean="0">
                          <a:ln>
                            <a:noFill/>
                          </a:ln>
                          <a:solidFill>
                            <a:srgbClr val="FF9933"/>
                          </a:solidFill>
                          <a:effectLst/>
                          <a:latin typeface="Arial" charset="0"/>
                          <a:cs typeface="Arial" charset="0"/>
                        </a:rPr>
                        <a:t>16 : 2 ـ 8</a:t>
                      </a:r>
                      <a:r>
                        <a:rPr kumimoji="0" lang="ar-EG"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Marc </a:t>
                      </a:r>
                      <a:r>
                        <a:rPr kumimoji="0" lang="en-CA" sz="3600" b="0" i="0" u="sng" strike="noStrike" cap="none" normalizeH="0" baseline="0" smtClean="0">
                          <a:ln>
                            <a:noFill/>
                          </a:ln>
                          <a:solidFill>
                            <a:srgbClr val="FF9933"/>
                          </a:solidFill>
                          <a:effectLst/>
                          <a:latin typeface="Arial" charset="0"/>
                          <a:cs typeface="Arial" charset="0"/>
                        </a:rPr>
                        <a:t>16:2-8</a:t>
                      </a:r>
                      <a:r>
                        <a:rPr kumimoji="0" lang="en-US" sz="2800" b="0" i="0" u="none" strike="noStrike" cap="none" normalizeH="0" baseline="0" smtClean="0">
                          <a:ln>
                            <a:noFill/>
                          </a:ln>
                          <a:solidFill>
                            <a:schemeClr val="bg1"/>
                          </a:solidFill>
                          <a:effectLst/>
                          <a:latin typeface="Arial" charset="0"/>
                          <a:cs typeface="Arial" charset="0"/>
                        </a:rPr>
                        <a:t> </a:t>
                      </a:r>
                      <a:endParaRPr kumimoji="0" lang="fr-CA"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Le premier jour de la semaine, elles se rendirent à la tombe très tôt au lever du soleil. 3  Elles disaient entre elles : Qui nous roulera la pierre de l’entrée du tombeau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Mark 16:2-8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1254" name="Rectangle 54"/>
          <p:cNvSpPr>
            <a:spLocks noGrp="1" noChangeArrowheads="1"/>
          </p:cNvSpPr>
          <p:nvPr>
            <p:ph type="ctrTitle"/>
          </p:nvPr>
        </p:nvSpPr>
        <p:spPr/>
        <p:txBody>
          <a:bodyPr/>
          <a:lstStyle/>
          <a:p>
            <a:r>
              <a:rPr lang="en-US" sz="1000" dirty="0"/>
              <a:t>2m</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33" name="Group 25"/>
          <p:cNvGraphicFramePr>
            <a:graphicFrameLocks noGrp="1"/>
          </p:cNvGraphicFramePr>
          <p:nvPr/>
        </p:nvGraphicFramePr>
        <p:xfrm>
          <a:off x="107950" y="44450"/>
          <a:ext cx="9036050" cy="5852098"/>
        </p:xfrm>
        <a:graphic>
          <a:graphicData uri="http://schemas.openxmlformats.org/drawingml/2006/table">
            <a:tbl>
              <a:tblPr rtl="1"/>
              <a:tblGrid>
                <a:gridCol w="4500562"/>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none" strike="noStrike" cap="none" normalizeH="0" baseline="0" smtClean="0">
                          <a:ln>
                            <a:noFill/>
                          </a:ln>
                          <a:solidFill>
                            <a:schemeClr val="bg1"/>
                          </a:solidFill>
                          <a:effectLst/>
                          <a:latin typeface="Arial" charset="0"/>
                          <a:cs typeface="Arial" charset="0"/>
                        </a:rPr>
                        <a:t>فرفعنَ عيونهنَّ ورأينَ أنَّ الحجر قد دُحرج! لأنَّه كان عظيماً جدّاً. ولمَّا دخلنَ القبر رأينَ شابّاً جالساً عن اليمين لابساً حُلَّةً بيضاء فاندهشنَ. </a:t>
                      </a:r>
                      <a:endParaRPr kumimoji="0" lang="en-CA" sz="33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Elles levèrent les yeux et s’aperçurent que la pierre, qui était très grande, avait été roulée. 5 Elles entrèrent dans le tombeau, virent un jeune homme assis à droite, vêtu d’une robe blanche, et elles furent épouvantées.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 But when they looked up, they saw that the stone had been rolled away--for it was very large. 5 And entering  the tomb, they saw a young man clothed in a long white robe sitting on the right  side; and they were  alarmed.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94" name="Group 38"/>
          <p:cNvGraphicFramePr>
            <a:graphicFrameLocks noGrp="1"/>
          </p:cNvGraphicFramePr>
          <p:nvPr/>
        </p:nvGraphicFramePr>
        <p:xfrm>
          <a:off x="34925" y="44450"/>
          <a:ext cx="9109075" cy="6831840"/>
        </p:xfrm>
        <a:graphic>
          <a:graphicData uri="http://schemas.openxmlformats.org/drawingml/2006/table">
            <a:tbl>
              <a:tblPr rtl="1"/>
              <a:tblGrid>
                <a:gridCol w="4643437"/>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فقال لهُنَّ: " لا تخفنَ! أنتنَّ تطلبنَ يسوع النَّاصريَّ المصلوب. قد قام! ليس هو ههنا. هوذا الموضع الذي وضعوه فيه. لكن اذهبنَ، وقُلنَ لتلاميذه ولبطرس إنَّه يسبقكم إلى الجليل. هناك ترونه كما قال لكم ".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6 Il leur dit : Ne vous épouvantez pas ; vous cherchez Jésus de Nazareth, le crucifié ; il est ressuscité, il n’est pas ici ; voici l’endroit où on l’avait déposé. 7 Mais allez dire à ses disciples et à Pierre qu’il vous précède </a:t>
                      </a:r>
                      <a:r>
                        <a:rPr kumimoji="0" lang="fr-FR" sz="2600" b="0" i="0" u="none" strike="noStrike" cap="none" normalizeH="0" baseline="0" smtClean="0">
                          <a:ln>
                            <a:noFill/>
                          </a:ln>
                          <a:solidFill>
                            <a:schemeClr val="bg1"/>
                          </a:solidFill>
                          <a:effectLst/>
                          <a:latin typeface="Arial" charset="0"/>
                          <a:cs typeface="Arial" charset="0"/>
                        </a:rPr>
                        <a:t>en Galilée : </a:t>
                      </a:r>
                      <a:r>
                        <a:rPr kumimoji="0" lang="fr-FR" sz="2800" b="0" i="0" u="none" strike="noStrike" cap="none" normalizeH="0" baseline="0" smtClean="0">
                          <a:ln>
                            <a:noFill/>
                          </a:ln>
                          <a:solidFill>
                            <a:schemeClr val="bg1"/>
                          </a:solidFill>
                          <a:effectLst/>
                          <a:latin typeface="Arial" charset="0"/>
                          <a:cs typeface="Arial" charset="0"/>
                        </a:rPr>
                        <a:t>C’est là que vous le verrez, </a:t>
                      </a:r>
                      <a:r>
                        <a:rPr kumimoji="0" lang="fr-FR" sz="2700" b="0" i="0" u="none" strike="noStrike" cap="none" normalizeH="0" baseline="0" smtClean="0">
                          <a:ln>
                            <a:noFill/>
                          </a:ln>
                          <a:solidFill>
                            <a:schemeClr val="bg1"/>
                          </a:solidFill>
                          <a:effectLst/>
                          <a:latin typeface="Arial" charset="0"/>
                          <a:cs typeface="Arial" charset="0"/>
                        </a:rPr>
                        <a:t>comme il vous l’a dit. </a:t>
                      </a:r>
                      <a:endParaRPr kumimoji="0" lang="en-US" sz="27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But he said to them, Do not be alarmed. You seek Jesus of Nazareth, who was crucified. He is risen! He is not here. See the place where they laid Him. 7 But go, tell His disciples--and Peter--that He is going before you into Galilee; there you will see Him, as He said to you.</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9" name="Group 89"/>
          <p:cNvGraphicFramePr>
            <a:graphicFrameLocks noGrp="1"/>
          </p:cNvGraphicFramePr>
          <p:nvPr/>
        </p:nvGraphicFramePr>
        <p:xfrm>
          <a:off x="107950" y="44450"/>
          <a:ext cx="9036050" cy="5762626"/>
        </p:xfrm>
        <a:graphic>
          <a:graphicData uri="http://schemas.openxmlformats.org/drawingml/2006/table">
            <a:tbl>
              <a:tblPr rtl="1"/>
              <a:tblGrid>
                <a:gridCol w="4500562"/>
                <a:gridCol w="45354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فخرجنَ سريعاً وهربنَ من القبر، لأنَّ الرِّعدة والحيرة أخذتاهنَّ. ولم يَقلنَ لأحدٍ شيئاً، لأنَّهُنَّ كُنَّ خائفاتٍ.</a:t>
                      </a:r>
                      <a:r>
                        <a:rPr kumimoji="0" lang="ar-EG" sz="2800" b="1" i="0" u="none" strike="noStrike" cap="none" normalizeH="0" baseline="0" smtClean="0">
                          <a:ln>
                            <a:noFill/>
                          </a:ln>
                          <a:solidFill>
                            <a:srgbClr val="FF9900"/>
                          </a:solidFill>
                          <a:effectLst/>
                          <a:latin typeface="Arial" charset="0"/>
                          <a:cs typeface="Arial" charset="0"/>
                        </a:rPr>
                        <a:t>( والمجد للـه دائماً )</a:t>
                      </a:r>
                      <a:endParaRPr kumimoji="0" lang="en-US"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Elles sortirent du tombeau et s’enfuirent tremblantes et hors d’elles–mêmes mais elles ne dirent rien à personne à cause de leur effroi.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ar-EG" sz="23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 8 So they went out quickly and fled from the tomb, for they trembled and were amazed. And they said nothing to anyone, for they were afraid.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1" i="0" u="none" strike="noStrike" cap="none" normalizeH="0" baseline="0" smtClean="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966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6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966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32" name="Group 144"/>
          <p:cNvGraphicFramePr>
            <a:graphicFrameLocks noGrp="1"/>
          </p:cNvGraphicFramePr>
          <p:nvPr/>
        </p:nvGraphicFramePr>
        <p:xfrm>
          <a:off x="34925" y="44450"/>
          <a:ext cx="9109075" cy="6588000"/>
        </p:xfrm>
        <a:graphic>
          <a:graphicData uri="http://schemas.openxmlformats.org/drawingml/2006/table">
            <a:tbl>
              <a:tblPr rtl="1"/>
              <a:tblGrid>
                <a:gridCol w="4716462"/>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أهل </a:t>
                      </a:r>
                      <a:r>
                        <a:rPr kumimoji="0" lang="ar-EG" sz="3200" b="0" i="0" u="sng" strike="noStrike" cap="none" normalizeH="0" baseline="0" smtClean="0">
                          <a:ln>
                            <a:noFill/>
                          </a:ln>
                          <a:solidFill>
                            <a:srgbClr val="FF9933"/>
                          </a:solidFill>
                          <a:effectLst/>
                          <a:latin typeface="Arial" charset="0"/>
                          <a:cs typeface="Arial" charset="0"/>
                        </a:rPr>
                        <a:t>أفسس ( 6 : 1 – 23 )</a:t>
                      </a:r>
                      <a:r>
                        <a:rPr kumimoji="0" lang="ar-EG" sz="2800" b="0" i="0" u="sng" strike="noStrike" cap="none" normalizeH="0" baseline="0" smtClean="0">
                          <a:ln>
                            <a:noFill/>
                          </a:ln>
                          <a:solidFill>
                            <a:srgbClr val="FF9933"/>
                          </a:solidFill>
                          <a:effectLst/>
                          <a:latin typeface="Arial" charset="0"/>
                          <a:cs typeface="Arial" charset="0"/>
                        </a:rPr>
                        <a:t>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ايها الاولاد اطيعوا والديكم في الرب لان هذا 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اكرم اباك وامك.التي هي اول وصية بوعد</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لكي يكون لكم خير وتكونوا طوال الاعمار على الارض.</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33"/>
                          </a:solidFill>
                          <a:effectLst/>
                          <a:latin typeface="Arial" charset="0"/>
                          <a:cs typeface="Arial" charset="0"/>
                        </a:rPr>
                        <a:t>Ephesians 6:1-23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Enfants, obéissez à vos parents, dans le Seigneur, voilà qui est juste. 2  Honore ton père et ta mère, c'est le premier commandement accompagné d'une promesse: 3 afin que tu aies bonheur et longue vie sur terre.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33"/>
                          </a:solidFill>
                          <a:effectLst/>
                          <a:latin typeface="Arial" charset="0"/>
                          <a:cs typeface="Arial" charset="0"/>
                        </a:rPr>
                        <a:t>Ephesians 6:1-23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Children, obey your parents in the Lord, for this is right. 2 Honor your father and mother, which is the first commandment with promise: 3 that it may be well with you and you may live long on the earth.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8033" name="Rectangle 145"/>
          <p:cNvSpPr>
            <a:spLocks noGrp="1" noChangeArrowheads="1"/>
          </p:cNvSpPr>
          <p:nvPr>
            <p:ph type="ctrTitle"/>
          </p:nvPr>
        </p:nvSpPr>
        <p:spPr/>
        <p:txBody>
          <a:bodyPr/>
          <a:lstStyle/>
          <a:p>
            <a:r>
              <a:rPr lang="en-US" sz="1000" dirty="0"/>
              <a:t>2p</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282" name="Group 34"/>
          <p:cNvGraphicFramePr>
            <a:graphicFrameLocks noGrp="1"/>
          </p:cNvGraphicFramePr>
          <p:nvPr/>
        </p:nvGraphicFramePr>
        <p:xfrm>
          <a:off x="34925" y="44450"/>
          <a:ext cx="9109075" cy="6659183"/>
        </p:xfrm>
        <a:graphic>
          <a:graphicData uri="http://schemas.openxmlformats.org/drawingml/2006/table">
            <a:tbl>
              <a:tblPr rtl="1"/>
              <a:tblGrid>
                <a:gridCol w="4643437"/>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وانتم ايها الآباء لا تغيظوا اولادكم بل ربوهم بتأديب الرب وانذاره. ايها العبيد اطيعوا سادتكم حسب الجسد بخوف ورعدة في بساطة قلوبكم كما للمسيح.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4 </a:t>
                      </a:r>
                      <a:r>
                        <a:rPr kumimoji="0" lang="fr-FR" sz="2800" b="0" i="0" u="none" strike="noStrike" cap="none" normalizeH="0" baseline="0" smtClean="0">
                          <a:ln>
                            <a:noFill/>
                          </a:ln>
                          <a:solidFill>
                            <a:schemeClr val="bg1"/>
                          </a:solidFill>
                          <a:effectLst/>
                          <a:latin typeface="Arial" charset="0"/>
                          <a:cs typeface="Arial" charset="0"/>
                        </a:rPr>
                        <a:t>Vous, parents, ne révoltez pas vos enfants, mais élevez-les en leur donnant une éducation et des avertissements inspirés par le Seigneur. 5 Esclaves, obéissez à vos maîtres d'ici-bas avec crainte et tremblement, d'un coeur simple, comme au Christ,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 And you, fathers, do not provoke your children to wrath, but bring them up in the training and admonition of the Lord. 5 Bondservants, be obedient to those who are your masters according to the flesh, with fear and trembling, in sincerity of heart, as to Christ;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47" name="Group 79"/>
          <p:cNvGraphicFramePr>
            <a:graphicFrameLocks noGrp="1"/>
          </p:cNvGraphicFramePr>
          <p:nvPr/>
        </p:nvGraphicFramePr>
        <p:xfrm>
          <a:off x="34925" y="44450"/>
          <a:ext cx="9109075" cy="5903914"/>
        </p:xfrm>
        <a:graphic>
          <a:graphicData uri="http://schemas.openxmlformats.org/drawingml/2006/table">
            <a:tbl>
              <a:tblPr rtl="1"/>
              <a:tblGrid>
                <a:gridCol w="5292725"/>
                <a:gridCol w="38163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بخدمة العين كمن يرضي الناس بل كعبيد المسيح عاملين مشيئة الله من القلب</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خادمين بنيّة صالحة كما للرب ليس للناس</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6 </a:t>
                      </a:r>
                      <a:r>
                        <a:rPr kumimoji="0" lang="fr-FR" sz="2800" b="0" i="0" u="none" strike="noStrike" cap="none" normalizeH="0" baseline="0" smtClean="0">
                          <a:ln>
                            <a:noFill/>
                          </a:ln>
                          <a:solidFill>
                            <a:schemeClr val="bg1"/>
                          </a:solidFill>
                          <a:effectLst/>
                          <a:latin typeface="Arial" charset="0"/>
                          <a:cs typeface="Arial" charset="0"/>
                        </a:rPr>
                        <a:t>non parce que l'on vous surveille, comme si vous cherchiez à plaire aux hommes, mais comme des esclaves du Christ qui s'empressent de faire la volonté de Dieu. 7 Servez de bon gré, comme si vous serviez le Seigneur, et non des hommes.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not with eyeservice, as men-pleasers, but as bondservants of Christ, doing the will of God from the heart, 7 with goodwill doing service, as to the Lord, and not to men,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003" name="Group 19"/>
          <p:cNvGraphicFramePr>
            <a:graphicFrameLocks noGrp="1"/>
          </p:cNvGraphicFramePr>
          <p:nvPr/>
        </p:nvGraphicFramePr>
        <p:xfrm>
          <a:off x="34925" y="44450"/>
          <a:ext cx="9109075" cy="6049963"/>
        </p:xfrm>
        <a:graphic>
          <a:graphicData uri="http://schemas.openxmlformats.org/drawingml/2006/table">
            <a:tbl>
              <a:tblPr rtl="1"/>
              <a:tblGrid>
                <a:gridCol w="4932362"/>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عالمين ان مهما عمل كل واحد من الخير فذلك يناله من الرب عبدا كان ام حرا.</a:t>
                      </a:r>
                      <a:r>
                        <a:rPr kumimoji="0" lang="en-CA" sz="3200" b="0" i="0" u="none" strike="noStrike" cap="none" normalizeH="0" baseline="0" smtClean="0">
                          <a:ln>
                            <a:noFill/>
                          </a:ln>
                          <a:solidFill>
                            <a:schemeClr val="bg1"/>
                          </a:solidFill>
                          <a:effectLst/>
                          <a:latin typeface="Arial" charset="0"/>
                          <a:cs typeface="Arial" charset="0"/>
                        </a:rPr>
                        <a:t> </a:t>
                      </a: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Vous le savez: ce qu'il aura fait de bien, chacun le retrouvera auprès du Seigneur, qu'il soit esclave ou qu'il soit libre.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knowing that whatever good anyone does, he will receive the same from the Lord, whether he is a slave or free.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37" name="Group 89"/>
          <p:cNvGraphicFramePr>
            <a:graphicFrameLocks noGrp="1"/>
          </p:cNvGraphicFramePr>
          <p:nvPr/>
        </p:nvGraphicFramePr>
        <p:xfrm>
          <a:off x="34925" y="44450"/>
          <a:ext cx="9145588" cy="6344160"/>
        </p:xfrm>
        <a:graphic>
          <a:graphicData uri="http://schemas.openxmlformats.org/drawingml/2006/table">
            <a:tbl>
              <a:tblPr rtl="1"/>
              <a:tblGrid>
                <a:gridCol w="5040313"/>
                <a:gridCol w="41052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وانتم ايها السادة افعلوا لهم هذه الامور تاركين التهديد عالمين ان سيدكم انتم ايضا في السموات وليس عنده محاباة اخيرا يا اخوتي تقووا في الرب وفي شدة قوته</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9 </a:t>
                      </a:r>
                      <a:r>
                        <a:rPr kumimoji="0" lang="fr-FR" sz="2800" b="0" i="0" u="none" strike="noStrike" cap="none" normalizeH="0" baseline="0" smtClean="0">
                          <a:ln>
                            <a:noFill/>
                          </a:ln>
                          <a:solidFill>
                            <a:schemeClr val="bg1"/>
                          </a:solidFill>
                          <a:effectLst/>
                          <a:latin typeface="Arial" charset="0"/>
                          <a:cs typeface="Arial" charset="0"/>
                        </a:rPr>
                        <a:t>Et vous, maîtres, faites de même à leur égard. Laissez de côté la menace: vous savez que, pour eux comme pour vous, le Maître est dans les cieux et qu'il ne fait aucune différence entre les hommes. 10 Pour finir, armez-vous de force dans le Seigneur, de sa force toute-puissante. </a:t>
                      </a:r>
                      <a:endParaRPr kumimoji="0" lang="ar-EG" sz="25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 And you, masters, do the same things to them, giving up threatening, knowing that your own Master also is in heaven, and there is no partiality with Him. 10 Finally, my brethren, be strong in the Lord and in the power of His might. </a:t>
                      </a:r>
                      <a:endParaRPr kumimoji="0" lang="en-US" sz="25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41" name="Group 69"/>
          <p:cNvGraphicFramePr>
            <a:graphicFrameLocks noGrp="1"/>
          </p:cNvGraphicFramePr>
          <p:nvPr/>
        </p:nvGraphicFramePr>
        <p:xfrm>
          <a:off x="34925" y="44450"/>
          <a:ext cx="9109075" cy="6770880"/>
        </p:xfrm>
        <a:graphic>
          <a:graphicData uri="http://schemas.openxmlformats.org/drawingml/2006/table">
            <a:tbl>
              <a:tblPr rtl="1"/>
              <a:tblGrid>
                <a:gridCol w="4427537"/>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البسوا سلاح الله الكامل لكي تقدروا ان تثبتوا ضد مكايد ابليس. فان مصارعتنا ليست مع دم ولحم بل مع الرؤساء مع السلاطين مع ولاة العالم على ظلمة هذا الدهر مع اجناد الشر الروحية في السماويات.</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11 </a:t>
                      </a:r>
                      <a:r>
                        <a:rPr kumimoji="0" lang="fr-FR" sz="2800" b="0" i="0" u="none" strike="noStrike" cap="none" normalizeH="0" baseline="0" smtClean="0">
                          <a:ln>
                            <a:noFill/>
                          </a:ln>
                          <a:solidFill>
                            <a:schemeClr val="bg1"/>
                          </a:solidFill>
                          <a:effectLst/>
                          <a:latin typeface="Arial" charset="0"/>
                          <a:cs typeface="Arial" charset="0"/>
                        </a:rPr>
                        <a:t>Revêtez l'armure de Dieu pour être en état de tenir face aux manoeuvres du diable. 12 Ce n'est pas à l'homme que nous sommes affrontés, mais aux Autorités, aux Pouvoirs, aux Dominateurs de ce monde de ténèbres, aux esprits du mal qui sont dans les cieux.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11 Put on the whole armor of God, that you may be able to stand against the wiles of the devil. 12 For we do not wrestle against flesh and blood, but against principalities, against powers, against the rulers of the darkness of this age, against spiritual hosts of wickedness in the heavenly places.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08" name="Group 36"/>
          <p:cNvGraphicFramePr>
            <a:graphicFrameLocks noGrp="1"/>
          </p:cNvGraphicFramePr>
          <p:nvPr/>
        </p:nvGraphicFramePr>
        <p:xfrm>
          <a:off x="34925" y="115888"/>
          <a:ext cx="9109075" cy="5917440"/>
        </p:xfrm>
        <a:graphic>
          <a:graphicData uri="http://schemas.openxmlformats.org/drawingml/2006/table">
            <a:tbl>
              <a:tblPr rtl="1"/>
              <a:tblGrid>
                <a:gridCol w="4356100"/>
                <a:gridCol w="47529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اجل ذلك احملوا سلاح الله الكامل لكي تقدروا ان تقاوموا في اليوم الشرير وبعد ان تتمموا كل شيء ان تثبتوا.فاثبتوا ممنطقين احقاءكم بالحق ولابسين درع البر</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13 </a:t>
                      </a:r>
                      <a:r>
                        <a:rPr kumimoji="0" lang="fr-FR" sz="2800" b="0" i="0" u="none" strike="noStrike" cap="none" normalizeH="0" baseline="0" smtClean="0">
                          <a:ln>
                            <a:noFill/>
                          </a:ln>
                          <a:solidFill>
                            <a:schemeClr val="bg1"/>
                          </a:solidFill>
                          <a:effectLst/>
                          <a:latin typeface="Arial" charset="0"/>
                          <a:cs typeface="Arial" charset="0"/>
                        </a:rPr>
                        <a:t>Saisissez donc l'armure de Dieu, afin qu'au jour mauvais, vous puissiez résister et demeurer debout, ayant tout mis en oeuvre. 14 Debout donc! A la taille, la vérité pour ceinturon, avec la justice pour cuirasse 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Therefore take up the whole armor of God, that you may be able to withstand in the evil day, and having done all, to stand. 14 Stand therefore, having girded your waist with truth, having put on the breastplate of righteousness,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71" name="Group 75"/>
          <p:cNvGraphicFramePr>
            <a:graphicFrameLocks noGrp="1"/>
          </p:cNvGraphicFramePr>
          <p:nvPr/>
        </p:nvGraphicFramePr>
        <p:xfrm>
          <a:off x="34925" y="44450"/>
          <a:ext cx="9109075" cy="6443283"/>
        </p:xfrm>
        <a:graphic>
          <a:graphicData uri="http://schemas.openxmlformats.org/drawingml/2006/table">
            <a:tbl>
              <a:tblPr rtl="1"/>
              <a:tblGrid>
                <a:gridCol w="4572000"/>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وحاذين ارجلكم باستعداد انجيل السلام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حاملين فوق الكل ترس الايمان الذي به تقدرون ان تطفئوا جميع سهام الشرير الملتهبة. وخذوا خوذة الخلاص وسيف الروح الذي هو كلمة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comme chaussures aux pieds, l'élan pour annoncer l'Évangile de la paix.</a:t>
                      </a:r>
                      <a:r>
                        <a:rPr kumimoji="0" lang="fr-CA" sz="2800" b="0" i="0" u="none" strike="noStrike" cap="none" normalizeH="0" baseline="0" smtClean="0">
                          <a:ln>
                            <a:noFill/>
                          </a:ln>
                          <a:solidFill>
                            <a:schemeClr val="bg1"/>
                          </a:solidFill>
                          <a:effectLst/>
                          <a:latin typeface="Arial" charset="0"/>
                          <a:cs typeface="Arial" charset="0"/>
                        </a:rPr>
                        <a:t>16 </a:t>
                      </a:r>
                      <a:r>
                        <a:rPr kumimoji="0" lang="fr-FR" sz="2800" b="0" i="0" u="none" strike="noStrike" cap="none" normalizeH="0" baseline="0" smtClean="0">
                          <a:ln>
                            <a:noFill/>
                          </a:ln>
                          <a:solidFill>
                            <a:schemeClr val="bg1"/>
                          </a:solidFill>
                          <a:effectLst/>
                          <a:latin typeface="Arial" charset="0"/>
                          <a:cs typeface="Arial" charset="0"/>
                        </a:rPr>
                        <a:t>Prenez surtout le bouclier de la foi, il vous permettra d'éteindre tous les projectiles enflammés du Malin.17 Recevez enfin le casque du salut et le glaive de l'Esprit, c'est-à-dire la Parole de Dieu.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and having shod your feet with the preparation of the gospel of peace; 16 above all, taking the shield of faith with which you will be able to quench all the fiery darts of the wicked one. 17 And take the helmet of salvation, and the sword of the Spirit, which is the word of God;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81" name="Group 61"/>
          <p:cNvGraphicFramePr>
            <a:graphicFrameLocks noGrp="1"/>
          </p:cNvGraphicFramePr>
          <p:nvPr/>
        </p:nvGraphicFramePr>
        <p:xfrm>
          <a:off x="34925" y="44450"/>
          <a:ext cx="9109075" cy="6770880"/>
        </p:xfrm>
        <a:graphic>
          <a:graphicData uri="http://schemas.openxmlformats.org/drawingml/2006/table">
            <a:tbl>
              <a:tblPr rtl="1"/>
              <a:tblGrid>
                <a:gridCol w="4427537"/>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مصلّين بكل صلاة وطلبة كل وقت في الروح وساهرين لهذا بعينه بكل مواظبة وطلبة لاجل جميع القديسين ولاجلي لكي يعطى لي كلام عند افتتاح فمي لاعلم جهارا بسر الانجيل.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18 </a:t>
                      </a:r>
                      <a:r>
                        <a:rPr kumimoji="0" lang="fr-FR" sz="2800" b="0" i="0" u="none" strike="noStrike" cap="none" normalizeH="0" baseline="0" smtClean="0">
                          <a:ln>
                            <a:noFill/>
                          </a:ln>
                          <a:solidFill>
                            <a:schemeClr val="bg1"/>
                          </a:solidFill>
                          <a:effectLst/>
                          <a:latin typeface="Arial" charset="0"/>
                          <a:cs typeface="Arial" charset="0"/>
                        </a:rPr>
                        <a:t>Que l'Esprit suscite votre prière sous toutes ses formes, vos requêtes, en toutes circonstances; employez vos veilles à une infatigable intercession pour tous les saints, 19 pour moi aussi: que la parole soit placée dans ma bouche pour annoncer hardiment le mystère de l'Évangile</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18 praying always with all prayer and supplication in the Spirit, being watchful to this end with all perseverance and supplication for all the saints-- 19 and for me, that utterance may be given to me, that I may open my mouth boldly to make known the mystery of the gospel,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01" name="Group 57"/>
          <p:cNvGraphicFramePr>
            <a:graphicFrameLocks noGrp="1"/>
          </p:cNvGraphicFramePr>
          <p:nvPr/>
        </p:nvGraphicFramePr>
        <p:xfrm>
          <a:off x="34925" y="44450"/>
          <a:ext cx="9109075" cy="6856224"/>
        </p:xfrm>
        <a:graphic>
          <a:graphicData uri="http://schemas.openxmlformats.org/drawingml/2006/table">
            <a:tbl>
              <a:tblPr rtl="1"/>
              <a:tblGrid>
                <a:gridCol w="4932362"/>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لاجله انا سفير في سلاسل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لكي اجاهر فيه كما يجب ان اتكلم  ولكن لكي تعلموا انتم ايضا احوالي ماذا افعل يعرّفكم بكل شيء تيخيكس الاخ الحبيب والخادم الامين في الرب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20 </a:t>
                      </a:r>
                      <a:r>
                        <a:rPr kumimoji="0" lang="fr-FR" sz="2800" b="0" i="0" u="none" strike="noStrike" cap="none" normalizeH="0" baseline="0" smtClean="0">
                          <a:ln>
                            <a:noFill/>
                          </a:ln>
                          <a:solidFill>
                            <a:schemeClr val="bg1"/>
                          </a:solidFill>
                          <a:effectLst/>
                          <a:latin typeface="Arial" charset="0"/>
                          <a:cs typeface="Arial" charset="0"/>
                        </a:rPr>
                        <a:t>dont je suis l'ambassadeur enchaîné. Priez donc afin que je trouve dans cet Évangile la hardiesse nécessaire pour en parler comme je le dois.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veux que vous sachiez, vous aussi, quelle est ma situation, ce que je fais; Tychique, le frère que j'aime, ministre fidèle dans le Seigneur, vous donnera toutes les nouvelles.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for which I am an ambassador in chains; that in it I may speak boldly, as I ought to speak. 21 But that you also may know my affairs and how I am doing, Tychicus, a beloved brother and faithful minister in the Lord, will make all things known to you;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29" name="Group 49"/>
          <p:cNvGraphicFramePr>
            <a:graphicFrameLocks noGrp="1"/>
          </p:cNvGraphicFramePr>
          <p:nvPr/>
        </p:nvGraphicFramePr>
        <p:xfrm>
          <a:off x="34925" y="44450"/>
          <a:ext cx="9109075" cy="5762626"/>
        </p:xfrm>
        <a:graphic>
          <a:graphicData uri="http://schemas.openxmlformats.org/drawingml/2006/table">
            <a:tbl>
              <a:tblPr rtl="1"/>
              <a:tblGrid>
                <a:gridCol w="4140200"/>
                <a:gridCol w="49688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ارسلته اليكم لهذا بعينه لكي تعلموا احوالنا ولكي يعزي قلوبكم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سلام على الاخوة ومحبة بايمان من الله الآب والرب يسوع المسيح.</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22 </a:t>
                      </a:r>
                      <a:r>
                        <a:rPr kumimoji="0" lang="fr-FR" sz="2800" b="0" i="0" u="none" strike="noStrike" cap="none" normalizeH="0" baseline="0" smtClean="0">
                          <a:ln>
                            <a:noFill/>
                          </a:ln>
                          <a:solidFill>
                            <a:schemeClr val="bg1"/>
                          </a:solidFill>
                          <a:effectLst/>
                          <a:latin typeface="Arial" charset="0"/>
                          <a:cs typeface="Arial" charset="0"/>
                        </a:rPr>
                        <a:t>Je vous l'envoie tout exprès pour vous dire où nous en sommes et vous réconforter. 23 Paix aux frères, amour et foi de la part de Dieu le Père et du Seigneur Jésus Christ.</a:t>
                      </a:r>
                      <a:r>
                        <a:rPr kumimoji="0" lang="fr-CA"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whom I have sent to you for this very purpose, that you may know our affairs, and that he may comfort your hearts. 23 Peace to the brethren, and love with faith, from God the Father and the Lord Jesus Christ.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1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17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23" name="Group 83"/>
          <p:cNvGraphicFramePr>
            <a:graphicFrameLocks noGrp="1"/>
          </p:cNvGraphicFramePr>
          <p:nvPr/>
        </p:nvGraphicFramePr>
        <p:xfrm>
          <a:off x="34925" y="44450"/>
          <a:ext cx="9109075" cy="6222240"/>
        </p:xfrm>
        <a:graphic>
          <a:graphicData uri="http://schemas.openxmlformats.org/drawingml/2006/table">
            <a:tbl>
              <a:tblPr rtl="1"/>
              <a:tblGrid>
                <a:gridCol w="4932362"/>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الكاثوليكون من رسالة</a:t>
                      </a:r>
                      <a:r>
                        <a:rPr kumimoji="0" lang="en-C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يوحنا الأولى( 2 : 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17)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ايها الاخوة لست اكتب اليكم وصية جديدة بل وصية قديمة كانت عندكم من البدء.الوصية القديمة هي الكلمة التي سمعتموها من البدء.</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1 Jean 2:7-17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Mes bien-aimés, ce n'est pas un commandement nouveau que je vous écris, mais un commandement ancien, que vous avez depuis le commencement; ce commandement ancien, c'est la parole que vous avez entendue.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1 John 2:7-17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1524" name="Rectangle 84"/>
          <p:cNvSpPr>
            <a:spLocks noGrp="1" noChangeArrowheads="1"/>
          </p:cNvSpPr>
          <p:nvPr>
            <p:ph type="ctrTitle"/>
          </p:nvPr>
        </p:nvSpPr>
        <p:spPr/>
        <p:txBody>
          <a:bodyPr/>
          <a:lstStyle/>
          <a:p>
            <a:r>
              <a:rPr lang="en-US" sz="1000" dirty="0"/>
              <a:t>2c</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70" name="Group 50"/>
          <p:cNvGraphicFramePr>
            <a:graphicFrameLocks noGrp="1"/>
          </p:cNvGraphicFramePr>
          <p:nvPr/>
        </p:nvGraphicFramePr>
        <p:xfrm>
          <a:off x="34925" y="115888"/>
          <a:ext cx="9109075" cy="6516308"/>
        </p:xfrm>
        <a:graphic>
          <a:graphicData uri="http://schemas.openxmlformats.org/drawingml/2006/table">
            <a:tbl>
              <a:tblPr rtl="1"/>
              <a:tblGrid>
                <a:gridCol w="4859337"/>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ايضا وصية جديدة اكتب اليكم ما هو حق فيه وفيكم ان الظلمة قد مضت والنور الحقيقي الآن يضيء. من قال انه في النور وهو يبغض اخاه فهو الى الآن في الظلمة.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Néanmoins, c'est un commandement nouveau que je vous écris - cela est vrai en lui et en vous - puisque les ténèbres passent et que déjà luit la lumière véritable. 9 Celui qui prétend être dans la lumière, tout en haïssant son frère, est toujours dans les ténèbres.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9 He who says he is in the light, and hates his brother, is in darkness until now.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36" name="Group 72"/>
          <p:cNvGraphicFramePr>
            <a:graphicFrameLocks noGrp="1"/>
          </p:cNvGraphicFramePr>
          <p:nvPr/>
        </p:nvGraphicFramePr>
        <p:xfrm>
          <a:off x="34925" y="44450"/>
          <a:ext cx="9109075" cy="6103988"/>
        </p:xfrm>
        <a:graphic>
          <a:graphicData uri="http://schemas.openxmlformats.org/drawingml/2006/table">
            <a:tbl>
              <a:tblPr rtl="1"/>
              <a:tblGrid>
                <a:gridCol w="4716462"/>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يحب اخاه يثبت في النور وليس فيه عثرة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واما من يبغض اخاه فهو في الظلمة وفي الظلمة يسلك ولا يعلم اين يمضي لان الظلمة اعمت عينيه</a:t>
                      </a:r>
                    </a:p>
                  </a:txBody>
                  <a:tcPr marL="108000" marR="108000" marT="54000" marB="540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Qui aime son frère demeure dans la lumière, et il n'y a rien en lui pour le faire trébucher. 11 Mais qui hait son frère se trouve dans les ténèbres; il marche dans les ténèbres, et il ne sait pas où il va, parce que les ténèbres ont aveuglé ses yeux.</a:t>
                      </a:r>
                    </a:p>
                  </a:txBody>
                  <a:tcPr marL="108000" marR="108000" marT="54000" marB="540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10 He who loves his brother abides in the light, and there is no cause for stumbling in him. 11 But he who hates his brother is in darkness and walks in darkness, and does not know where he is going, because the darkness has blinded his eyes. </a:t>
                      </a:r>
                    </a:p>
                  </a:txBody>
                  <a:tcPr marL="108000" marR="108000" marT="54000" marB="540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53" name="Group 65"/>
          <p:cNvGraphicFramePr>
            <a:graphicFrameLocks noGrp="1"/>
          </p:cNvGraphicFramePr>
          <p:nvPr/>
        </p:nvGraphicFramePr>
        <p:xfrm>
          <a:off x="107950" y="115888"/>
          <a:ext cx="9036050" cy="6628512"/>
        </p:xfrm>
        <a:graphic>
          <a:graphicData uri="http://schemas.openxmlformats.org/drawingml/2006/table">
            <a:tbl>
              <a:tblPr rtl="1"/>
              <a:tblGrid>
                <a:gridCol w="4500562"/>
                <a:gridCol w="4535488"/>
              </a:tblGrid>
              <a:tr h="1657350">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اكتب اليكم ايها الاولاد لانه قد غفرت لكم الخطايا من اجل اسمه  اكتب اليكم ايها الآباء لانكم قد عرفتم الذي من البدء.اكتب اليكم ايها الاحداث لانكم قد غلبتم الشرير.اكتب اليكم ايها الاولاد لانكم قد عرفتم الآب</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76800">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Je vous écris, mes petits enfants: Vos péchés vous sont pardonnés à cause de son nom à lui, Jésus. 13 Je vous l'écris, pères: Vous connaissez celui qui est dès le commencement. Je vous l'écris, jeunes gens: Vous êtes vainqueurs du Mauvais. Je vous l'ai donc écrit, mes petits enfants: Vous connaissez le Père.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I write to you, little children, Because your sins are forgiven you for His name's sake. 13 I write to you, fathers, Because you have known Him who is from the beginning. I write to you, young men, Because you have overcome the wicked one. I write to you, little children, Because you have known the Father.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400" name="Group 32"/>
          <p:cNvGraphicFramePr>
            <a:graphicFrameLocks noGrp="1"/>
          </p:cNvGraphicFramePr>
          <p:nvPr/>
        </p:nvGraphicFramePr>
        <p:xfrm>
          <a:off x="107950" y="44450"/>
          <a:ext cx="9036050" cy="6121401"/>
        </p:xfrm>
        <a:graphic>
          <a:graphicData uri="http://schemas.openxmlformats.org/drawingml/2006/table">
            <a:tbl>
              <a:tblPr rtl="1"/>
              <a:tblGrid>
                <a:gridCol w="44275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كتبت اليكم ايها الآباء لانكم قد عرفتم الذي من البدء.كتبت اليكم ايها الاحداث لانكم اقوياء وكلمة الله ثابتة فيكم وقد غلبتم الشرير.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vous l'ai écrit, pères: Vous connaissez celui qui est dès le commencement. Je vous l'ai écrit, jeunes gens: Vous êtes forts, et la parole de Dieu demeure en vous, et vous êtes vainqueurs du Mauvais.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14 I have written to you, fathers, Because you have known Him who is from the beginning. I have written to you, young men, Because you are strong, and the word of God abides in you, And you have overcome the wicked one.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92" name="Group 80"/>
          <p:cNvGraphicFramePr>
            <a:graphicFrameLocks noGrp="1"/>
          </p:cNvGraphicFramePr>
          <p:nvPr/>
        </p:nvGraphicFramePr>
        <p:xfrm>
          <a:off x="107950" y="44450"/>
          <a:ext cx="9072563" cy="6587745"/>
        </p:xfrm>
        <a:graphic>
          <a:graphicData uri="http://schemas.openxmlformats.org/drawingml/2006/table">
            <a:tbl>
              <a:tblPr rtl="1"/>
              <a:tblGrid>
                <a:gridCol w="4895850"/>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تحبوا العالم ولا الاشياء التي في العالم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احب احد العالم فليست فيه محبة الآب.لان كل ما في العالم شهوة الجسد وشهوة العيون وتعظم المعيشة ليس من الآب بل من العالم.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N'aimez pas le monde ni ce qui est dans le monde. Si quelqu'un aime le monde, l'amour du Père n'est pas en lui, 16 puisque tout ce qui est dans le monde - la convoitise de la chair, la convoitise des yeux, et la confiance orgueilleuse dans les biens -, ne provient pas du Père, mais provient du monde.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Do not love the world or the things in the world. If anyone loves the world, the love of the Father is not in him. 16 For all that is in the world--the lust of the flesh, the lust of the eyes, and the pride of life--is not of the Father but is of the world.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61" name="Group 33"/>
          <p:cNvGraphicFramePr>
            <a:graphicFrameLocks noGrp="1"/>
          </p:cNvGraphicFramePr>
          <p:nvPr/>
        </p:nvGraphicFramePr>
        <p:xfrm>
          <a:off x="34925" y="44450"/>
          <a:ext cx="9145588" cy="5834063"/>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والعالم يمضي وشهوته واما الذي يصنع مشيئة الله فيثبت الى الابد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Or, le monde passe, lui et sa convoitise: mais celui qui fait la volonté de Dieu demeure à jamais.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17 And the world is passing away, and the lust of it; but he who does the will of God abides forever.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323850" y="115888"/>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0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480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0480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09" name="Group 97"/>
          <p:cNvGraphicFramePr>
            <a:graphicFrameLocks noGrp="1"/>
          </p:cNvGraphicFramePr>
          <p:nvPr/>
        </p:nvGraphicFramePr>
        <p:xfrm>
          <a:off x="34925" y="44450"/>
          <a:ext cx="9109075" cy="6625176"/>
        </p:xfrm>
        <a:graphic>
          <a:graphicData uri="http://schemas.openxmlformats.org/drawingml/2006/table">
            <a:tbl>
              <a:tblPr rtl="1"/>
              <a:tblGrid>
                <a:gridCol w="4572000"/>
                <a:gridCol w="4537075"/>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 (20:</a:t>
                      </a:r>
                      <a:r>
                        <a:rPr kumimoji="0" lang="en-CA" sz="3200" b="0" i="0" u="sng" strike="noStrike" cap="none" normalizeH="0" baseline="0" smtClean="0">
                          <a:ln>
                            <a:noFill/>
                          </a:ln>
                          <a:solidFill>
                            <a:srgbClr val="FF9933"/>
                          </a:solidFill>
                          <a:effectLst/>
                          <a:latin typeface="Arial" charset="0"/>
                          <a:cs typeface="Arial" charset="0"/>
                        </a:rPr>
                        <a:t>(1 – 12</a:t>
                      </a:r>
                      <a:r>
                        <a:rPr kumimoji="0" lang="ar-SA" sz="3200" b="0" i="0" u="sng" strike="noStrike" cap="none" normalizeH="0" baseline="0" smtClean="0">
                          <a:ln>
                            <a:noFill/>
                          </a:ln>
                          <a:solidFill>
                            <a:srgbClr val="FF9933"/>
                          </a:solidFill>
                          <a:effectLst/>
                          <a:latin typeface="Arial" charset="0"/>
                          <a:cs typeface="Arial" charset="0"/>
                        </a:rPr>
                        <a:t> </a:t>
                      </a:r>
                      <a:r>
                        <a:rPr kumimoji="0" lang="ar-SA" sz="2800" b="0" i="0" u="none" strike="noStrike" cap="none" normalizeH="0" baseline="0" smtClean="0">
                          <a:ln>
                            <a:noFill/>
                          </a:ln>
                          <a:solidFill>
                            <a:schemeClr val="bg1"/>
                          </a:solidFill>
                          <a:effectLst/>
                          <a:latin typeface="Arial" charset="0"/>
                          <a:cs typeface="Arial" charset="0"/>
                        </a:rPr>
                        <a:t>وبعد </a:t>
                      </a:r>
                      <a:r>
                        <a:rPr kumimoji="0" lang="ar-SA" sz="3200" b="0" i="0" u="none" strike="noStrike" cap="none" normalizeH="0" baseline="0" smtClean="0">
                          <a:ln>
                            <a:noFill/>
                          </a:ln>
                          <a:solidFill>
                            <a:schemeClr val="bg1"/>
                          </a:solidFill>
                          <a:effectLst/>
                          <a:latin typeface="Arial" charset="0"/>
                          <a:cs typeface="Arial" charset="0"/>
                        </a:rPr>
                        <a:t>ما انتهى الشغب دعا بولس التلاميذ وودعهم وخرج ليذهب الى مكدونية.ولما كان قد اجتاز في تلك النواحي ووعظهم بكلام كثير جاء الى هلاس</a:t>
                      </a:r>
                    </a:p>
                  </a:txBody>
                  <a:tcPr marL="54000" marR="54000" marT="18000" marB="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Actes </a:t>
                      </a:r>
                      <a:r>
                        <a:rPr kumimoji="0" lang="en-CA" sz="3600" b="0" i="0" u="sng" strike="noStrike" cap="none" normalizeH="0" baseline="0" smtClean="0">
                          <a:ln>
                            <a:noFill/>
                          </a:ln>
                          <a:solidFill>
                            <a:srgbClr val="FF9933"/>
                          </a:solidFill>
                          <a:effectLst/>
                          <a:latin typeface="Arial" charset="0"/>
                          <a:cs typeface="Arial" charset="0"/>
                        </a:rPr>
                        <a:t>20:1-12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Quand le tumulte se fut calmé, Paul fit venir les disciples et les encouragea. Puis il leur dit adieu et prit la route pour la Macédoine. 2 Après avoir traversé ces régions et y avoir encouragé longuement les frères, il parvint en Grèce,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Acts 20:1-12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20:1 After the uproar had ceased, Paul called the disciples to himself, embraced them, and departed to go to Macedonia. 2 Now when he had gone over that region and encouraged them with many words, he came to Greece</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4610" name="Rectangle 98"/>
          <p:cNvSpPr>
            <a:spLocks noGrp="1" noChangeArrowheads="1"/>
          </p:cNvSpPr>
          <p:nvPr>
            <p:ph type="ctrTitle"/>
          </p:nvPr>
        </p:nvSpPr>
        <p:spPr/>
        <p:txBody>
          <a:bodyPr/>
          <a:lstStyle/>
          <a:p>
            <a:r>
              <a:rPr lang="en-US" sz="1000" dirty="0"/>
              <a:t>2a</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8" name="Group 112"/>
          <p:cNvGraphicFramePr>
            <a:graphicFrameLocks noGrp="1"/>
          </p:cNvGraphicFramePr>
          <p:nvPr/>
        </p:nvGraphicFramePr>
        <p:xfrm>
          <a:off x="107950" y="44450"/>
          <a:ext cx="9036050" cy="7043358"/>
        </p:xfrm>
        <a:graphic>
          <a:graphicData uri="http://schemas.openxmlformats.org/drawingml/2006/table">
            <a:tbl>
              <a:tblPr rtl="1"/>
              <a:tblGrid>
                <a:gridCol w="4572000"/>
                <a:gridCol w="44640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فصرف ثلاثة اشهر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ثم اذ حصلت مكيدة من اليهود عليه وهو مزمع ان يصعد الى سورية صار رأي ان يرجع على طريق مكدونية. فرافقه الى اسيا سوباترس البيري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ومن اهل تسالونيكي ارسترخس وسكوندس</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9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où il passa trois mois. Au moment de prendre la mer pour la Syrie, comme les Juifs complotaient contre lui, il décida de repasser par la Macédoine. 4 Il avait comme compagnons: Sopatros, fils de Pyrrhus de Bérée; Aristarque et Secundus, de Thessalonique;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 and stayed three months. And when the Jews plotted against him as he was about to sail to Syria, he decided to return through Macedonia. 4 And Sopater of Berea accompanied him to Asia--also Aristarchus and Secundus of the Thessalonians,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39" name="Group 79"/>
          <p:cNvGraphicFramePr>
            <a:graphicFrameLocks noGrp="1"/>
          </p:cNvGraphicFramePr>
          <p:nvPr/>
        </p:nvGraphicFramePr>
        <p:xfrm>
          <a:off x="107950" y="44450"/>
          <a:ext cx="9036050" cy="5618163"/>
        </p:xfrm>
        <a:graphic>
          <a:graphicData uri="http://schemas.openxmlformats.org/drawingml/2006/table">
            <a:tbl>
              <a:tblPr rtl="1"/>
              <a:tblGrid>
                <a:gridCol w="5003800"/>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وغايوس الدربي وتيموثاوس.ومن اهل اسيا تيخيكس وتروفيمس.</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هؤلاء سبقوا وانتظرونا في ترواس</a:t>
                      </a:r>
                      <a:r>
                        <a:rPr kumimoji="0" lang="ar-EG" sz="3200" b="0" i="0" u="none" strike="noStrike" cap="none" normalizeH="0" baseline="0" smtClean="0">
                          <a:ln>
                            <a:noFill/>
                          </a:ln>
                          <a:solidFill>
                            <a:schemeClr val="bg1"/>
                          </a:solidFill>
                          <a:effectLst/>
                          <a:latin typeface="Arial" charset="0"/>
                          <a:cs typeface="Arial" charset="0"/>
                        </a:rPr>
                        <a:t>.</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Gaïus, de Derbé, et Timothée, ainsi que Tychique et Trophime, de la province d'Asie. Ce groupe qui avait pris les devants, nous a attendus à Troas.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Gaius of Derbe, and Timothy, and Tychicus and Trophimus of Asia.5 These men, going ahead, waited for us at Troas.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94" name="Group 14"/>
          <p:cNvGraphicFramePr>
            <a:graphicFrameLocks noGrp="1"/>
          </p:cNvGraphicFramePr>
          <p:nvPr/>
        </p:nvGraphicFramePr>
        <p:xfrm>
          <a:off x="107950" y="44450"/>
          <a:ext cx="9036050" cy="5618163"/>
        </p:xfrm>
        <a:graphic>
          <a:graphicData uri="http://schemas.openxmlformats.org/drawingml/2006/table">
            <a:tbl>
              <a:tblPr rtl="1"/>
              <a:tblGrid>
                <a:gridCol w="5003800"/>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نحن فسافرنا في البحر بعد ايام الفطير من فيلبي ووافيناهم في خمسة ايام الى ترواس حيث صرفنا سبعة ايام</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Quant à nous, partis de Philippes après les jours des pains sans levain, nous nous sommes embarqués pour les rejoindre, cinq jours plus tard, à Troas, où nous avons fait halte pendant une semaine.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But we sailed away from Philippi after the Days of Unleavened Bread, and in five days joined them at Troas, where we stayed seven days.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30" name="Group 22"/>
          <p:cNvGraphicFramePr>
            <a:graphicFrameLocks noGrp="1"/>
          </p:cNvGraphicFramePr>
          <p:nvPr/>
        </p:nvGraphicFramePr>
        <p:xfrm>
          <a:off x="107950" y="44450"/>
          <a:ext cx="9036050" cy="6441696"/>
        </p:xfrm>
        <a:graphic>
          <a:graphicData uri="http://schemas.openxmlformats.org/drawingml/2006/table">
            <a:tbl>
              <a:tblPr rtl="1"/>
              <a:tblGrid>
                <a:gridCol w="4932362"/>
                <a:gridCol w="410368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اول الاسبوع اذ كان التلاميذ مجتمعين ليكسروا خبزا خاطبهم بولس وهو مزمع ان يمضي في الغد واطال الكلام الى نصف الليل.</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وكانت مصابيح كثيرة في العليّة التي كانوا مجتمعين فيها.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Le premier jour de la semaine, alors que nous étions réunis pour rompre le pain, Paul, qui devait partir le lendemain, adressait la parole aux frères et il avait prolongé l'entretien jusque vers minuit. 8 Les lampes ne manquaient pas dans la chambre haute où nous étions réunis.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Now on the first day of the week, when the disciples came together to break bread, Paul, ready to depart the next day, spoke to them and continued his message until midnight. 8 There were many lamps in the upper room where they were gathered together.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56" name="Group 24"/>
          <p:cNvGraphicFramePr>
            <a:graphicFrameLocks noGrp="1"/>
          </p:cNvGraphicFramePr>
          <p:nvPr/>
        </p:nvGraphicFramePr>
        <p:xfrm>
          <a:off x="34925" y="44450"/>
          <a:ext cx="9109075" cy="5917440"/>
        </p:xfrm>
        <a:graphic>
          <a:graphicData uri="http://schemas.openxmlformats.org/drawingml/2006/table">
            <a:tbl>
              <a:tblPr rtl="1"/>
              <a:tblGrid>
                <a:gridCol w="4932362"/>
                <a:gridCol w="4176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شاب اسمه افتيخوس جالسا في الطاقة متثقلا بنوم عميق.واذ كان بولس يخاطب خطابا طويلا غلب عليه النوم فسقط من الطبقة الثالثة الى اسفل وحمل ميتا.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Un jeune homme, nommé Eutyque, qui s'était assis sur le rebord de la fenêtre, a été pris de sommeil profond, tandis que Paul n'en finissait pas de parler. Sous l'emprise du sommeil, il est tombé du troisième étage et, quand on a voulu le relever, il était mort.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 And in a window sat a certain young man named Eutychus, who was sinking into a deep sleep. He was overcome by sleep; and as Paul continued speaking, he fell down from the third story and was taken up dead.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88" name="Group 32"/>
          <p:cNvGraphicFramePr>
            <a:graphicFrameLocks noGrp="1"/>
          </p:cNvGraphicFramePr>
          <p:nvPr/>
        </p:nvGraphicFramePr>
        <p:xfrm>
          <a:off x="107950" y="44450"/>
          <a:ext cx="9036050" cy="6904992"/>
        </p:xfrm>
        <a:graphic>
          <a:graphicData uri="http://schemas.openxmlformats.org/drawingml/2006/table">
            <a:tbl>
              <a:tblPr rtl="1"/>
              <a:tblGrid>
                <a:gridCol w="4500562"/>
                <a:gridCol w="4535488"/>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فنزل بولس ووقع عليه واعتنقه قائلا لا تضطربوا لان نفسه فيه.ثم صعد وكسر خبزا واكل وتكلم كثيرا الى الفجر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وهكذا خرج. وأتوا بالفتى حيّا وتعزوا تعزية ليست بقليلة</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Paul est alors descendu, s'est précipité vers lui et l'a pris dans ses bras: "Ne vous agitez pas! Il est vivant!11 Une fois remonté, Paul a rompu le pain et mangé; puis il a prolongé l'entretien jusqu'à l'aube et alors il s'en est allé. 12 Quant au garçon, on l'a emmené vivant et ç'a été un immense réconfort.</a:t>
                      </a:r>
                      <a:r>
                        <a:rPr kumimoji="0" lang="fr-FR" sz="32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10 But Paul went down, fell on him, and embracing him said, Do not trouble yourselves, for his life is in him. 11 Now when he had come up, had broken bread and eaten, and talked a long while, even till daybreak, he departed. 12 And they brought the young man in alive, and they were not a little comforted.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68" name="Group 84"/>
          <p:cNvGraphicFramePr>
            <a:graphicFrameLocks noGrp="1"/>
          </p:cNvGraphicFramePr>
          <p:nvPr/>
        </p:nvGraphicFramePr>
        <p:xfrm>
          <a:off x="34925" y="44450"/>
          <a:ext cx="9109075" cy="6525071"/>
        </p:xfrm>
        <a:graphic>
          <a:graphicData uri="http://schemas.openxmlformats.org/drawingml/2006/table">
            <a:tbl>
              <a:tblPr rtl="1"/>
              <a:tblGrid>
                <a:gridCol w="4284662"/>
                <a:gridCol w="48244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CA" sz="3600" b="0" i="0" u="sng" strike="noStrike" cap="none" normalizeH="0" baseline="0" dirty="0" smtClean="0">
                          <a:ln>
                            <a:noFill/>
                          </a:ln>
                          <a:solidFill>
                            <a:srgbClr val="FF9933"/>
                          </a:solidFill>
                          <a:effectLst/>
                          <a:latin typeface="Arial" charset="0"/>
                          <a:cs typeface="Arial" charset="0"/>
                        </a:rPr>
                        <a:t>89:5, 15</a:t>
                      </a:r>
                      <a:r>
                        <a:rPr kumimoji="0" lang="ar-EG" sz="3600" b="0" i="0" u="sng" strike="noStrike" cap="none" normalizeH="0" baseline="0" dirty="0" smtClean="0">
                          <a:ln>
                            <a:noFill/>
                          </a:ln>
                          <a:solidFill>
                            <a:srgbClr val="FF9933"/>
                          </a:solidFill>
                          <a:effectLst/>
                          <a:latin typeface="Arial" charset="0"/>
                          <a:cs typeface="Arial" charset="0"/>
                        </a:rPr>
                        <a:t>)</a:t>
                      </a:r>
                      <a:r>
                        <a:rPr kumimoji="0" lang="ar-EG" sz="2800" b="1" i="0" u="none" strike="noStrike" cap="none" normalizeH="0" baseline="0" dirty="0" smtClean="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والسموات تحمد عجائبك يا رب وحقك ايضا في جماعة القديسين. طوبى للشعب العارفين الهتاف.يا رب بنور وجهك يسلكون.</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 </a:t>
                      </a:r>
                      <a:r>
                        <a:rPr kumimoji="0" lang="fr-CA" sz="3600" b="0" i="0" u="sng" strike="noStrike" cap="none" normalizeH="0" baseline="0" dirty="0" smtClean="0">
                          <a:ln>
                            <a:noFill/>
                          </a:ln>
                          <a:solidFill>
                            <a:srgbClr val="FF9933"/>
                          </a:solidFill>
                          <a:effectLst/>
                          <a:latin typeface="Arial" charset="0"/>
                          <a:cs typeface="Arial" charset="0"/>
                        </a:rPr>
                        <a:t>Psaume </a:t>
                      </a:r>
                      <a:r>
                        <a:rPr kumimoji="0" lang="en-CA" sz="3600" b="0" i="0" u="sng" strike="noStrike" cap="none" normalizeH="0" baseline="0" dirty="0" smtClean="0">
                          <a:ln>
                            <a:noFill/>
                          </a:ln>
                          <a:solidFill>
                            <a:srgbClr val="FF9933"/>
                          </a:solidFill>
                          <a:effectLst/>
                          <a:latin typeface="Arial" charset="0"/>
                          <a:cs typeface="Arial" charset="0"/>
                        </a:rPr>
                        <a:t>89:5,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Que les cieux célèbrent tes merveilles, Seigneur! Et ta loyauté dans l'assemblée des saints. 15 Heureux le peuple qui sait  t'acclamer. Il marchera à la lumière de ta face, Seigneur, 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89:5,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And the heavens will praise Your wonders, O Lord; Your faithfulness also in the assembly of the saints.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Blessed are the people who know the joyful sound! They walk, O Lord, in the light of Your countenance. </a:t>
                      </a: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7669" name="Rectangle 85"/>
          <p:cNvSpPr>
            <a:spLocks noGrp="1" noChangeArrowheads="1"/>
          </p:cNvSpPr>
          <p:nvPr>
            <p:ph type="ctrTitle"/>
          </p:nvPr>
        </p:nvSpPr>
        <p:spPr/>
        <p:txBody>
          <a:bodyPr/>
          <a:lstStyle/>
          <a:p>
            <a:r>
              <a:rPr lang="en-US" sz="1000" dirty="0"/>
              <a:t>2pg</a:t>
            </a:r>
          </a:p>
        </p:txBody>
      </p:sp>
      <p:sp>
        <p:nvSpPr>
          <p:cNvPr id="16" name="Text Box 29">
            <a:hlinkClick r:id="" action="ppaction://macro?name=LetThemExaltHimForBishop"/>
          </p:cNvPr>
          <p:cNvSpPr txBox="1">
            <a:spLocks noChangeArrowheads="1"/>
          </p:cNvSpPr>
          <p:nvPr/>
        </p:nvSpPr>
        <p:spPr bwMode="auto">
          <a:xfrm>
            <a:off x="6929454" y="6000768"/>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85" name="Group 77"/>
          <p:cNvGraphicFramePr>
            <a:graphicFrameLocks noGrp="1"/>
          </p:cNvGraphicFramePr>
          <p:nvPr/>
        </p:nvGraphicFramePr>
        <p:xfrm>
          <a:off x="-36513" y="44450"/>
          <a:ext cx="9180513" cy="6550090"/>
        </p:xfrm>
        <a:graphic>
          <a:graphicData uri="http://schemas.openxmlformats.org/drawingml/2006/table">
            <a:tbl>
              <a:tblPr rtl="1"/>
              <a:tblGrid>
                <a:gridCol w="4572000"/>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( 5 : 27 – 39 )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هذا خرج فنظر عشارا اسمه لاوي جالسا عند مكان الجباية.فقال له اتبعني. فترك كل شيء وقام وتبعه.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Luc 5 : 27 - 39</a:t>
                      </a:r>
                      <a:r>
                        <a:rPr kumimoji="0" lang="fr-FR" sz="3600" b="0" i="0" u="sng" strike="noStrike" cap="none" normalizeH="0" baseline="0" smtClean="0">
                          <a:ln>
                            <a:noFill/>
                          </a:ln>
                          <a:solidFill>
                            <a:srgbClr val="FF9933"/>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Après cela, il sortit et vit un collecteur d'impôts du nom de Lévi assis au bureau des taxes. Il lui dit: "Suis-moi." 28 Quittant tout, il se leva et se mit à le suivre.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Luke 5:27-39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27 After these things He went out and saw a tax collector named Levi, sitting at the tax office. And He said to him, Follow Me. 28 So he left all, rose up, and followed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8686" name="Rectangle 78"/>
          <p:cNvSpPr>
            <a:spLocks noGrp="1" noChangeArrowheads="1"/>
          </p:cNvSpPr>
          <p:nvPr>
            <p:ph type="ctrTitle"/>
          </p:nvPr>
        </p:nvSpPr>
        <p:spPr/>
        <p:txBody>
          <a:bodyPr/>
          <a:lstStyle/>
          <a:p>
            <a:r>
              <a:rPr lang="en-US" sz="1000" dirty="0"/>
              <a:t>2g</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16" name="Group 40"/>
          <p:cNvGraphicFramePr>
            <a:graphicFrameLocks noGrp="1"/>
          </p:cNvGraphicFramePr>
          <p:nvPr/>
        </p:nvGraphicFramePr>
        <p:xfrm>
          <a:off x="107950" y="44450"/>
          <a:ext cx="9036050" cy="5917440"/>
        </p:xfrm>
        <a:graphic>
          <a:graphicData uri="http://schemas.openxmlformats.org/drawingml/2006/table">
            <a:tbl>
              <a:tblPr rtl="1"/>
              <a:tblGrid>
                <a:gridCol w="4356100"/>
                <a:gridCol w="46799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وصنع له لاوي ضيافة كبيرة في بيته.والذين كانوا متكئين معهم كانوا جمعا كثيرا من عشارين وآخرين.  فتذمر كتبتهم والفريسيون على تلاميذه قائلين</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Lévi fit à Jésus un grand festin dans sa maison; et il y avait toute une foule de collecteurs d'impôts et d'autres gens qui étaient à table avec eux. 30 Les Pharisiens et leurs scribes murmuraient, disant à ses disciples:</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29 Then Levi gave Him a great feast in his own house. And there were a great number of tax collectors and others who sat down with them. 30 And their scribes and the Pharisees complained against His disciples, saying,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06" name="Group 74"/>
          <p:cNvGraphicFramePr>
            <a:graphicFrameLocks noGrp="1"/>
          </p:cNvGraphicFramePr>
          <p:nvPr/>
        </p:nvGraphicFramePr>
        <p:xfrm>
          <a:off x="34925" y="44450"/>
          <a:ext cx="9109075" cy="6344160"/>
        </p:xfrm>
        <a:graphic>
          <a:graphicData uri="http://schemas.openxmlformats.org/drawingml/2006/table">
            <a:tbl>
              <a:tblPr rtl="1"/>
              <a:tblGrid>
                <a:gridCol w="4859337"/>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لماذا تاكلون وتشربون مع عشارين وخطاة. فاجاب يسوع وقال لهم لا يحتاج الاصحاء الى طبيب بل المرضى. لم آت لأدعو ابرارا بل خطاة الى التوبة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"Pourquoi mangez-vous et buvez-vous avec les collecteurs d'impôts et les pécheurs?" 31 Jésus prenant la parole leur dit: "Ce ne sont pas les bien-portants qui ont besoin de médecin, mais les malades. 32 Je suis venu appeler non pas les justes, mais les pécheurs pour qu'ils se convertissent."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Why do You eat and drink with tax collectors and sinners? 31 Jesus answered and said to them, Those who are well have no need of a physician, but those who are sick. 32 I have not come to call the righteous, but sinners, to repentance.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604" name="Group 28"/>
          <p:cNvGraphicFramePr>
            <a:graphicFrameLocks noGrp="1"/>
          </p:cNvGraphicFramePr>
          <p:nvPr/>
        </p:nvGraphicFramePr>
        <p:xfrm>
          <a:off x="34925" y="44450"/>
          <a:ext cx="9109075" cy="6344160"/>
        </p:xfrm>
        <a:graphic>
          <a:graphicData uri="http://schemas.openxmlformats.org/drawingml/2006/table">
            <a:tbl>
              <a:tblPr rtl="1"/>
              <a:tblGrid>
                <a:gridCol w="471646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وقالوا له لماذا يصوم تلاميذ يوحنا كثيرا ويقدمون طلبات وكذلك تلاميذ الفريسيين ايضا.واما تلاميذك فيأكلون ويشربون. فقال لهم أتقدرون ان تجعلوا بني العرس يصومون ما دام العريس معهم.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Ils lui dirent: "Les disciples de Jean jeûnent souvent et font des prières, de même ceux des Pharisiens, tandis que les tiens mangent et boivent. 34 Jésus leur dit: "Est-ce que vous pouvez faire jeûner les invités à la noce pendant que l'époux est avec eux?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33 Then they said to Him, Why do the disciples of John fast often and make prayers, and likewise those of the Pharisees, but Yours eat and drink? 34 And He said to them, Can you make the friends of the bridegroom fast while the bridegroom is with them?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35" name="Group 79"/>
          <p:cNvGraphicFramePr>
            <a:graphicFrameLocks noGrp="1"/>
          </p:cNvGraphicFramePr>
          <p:nvPr/>
        </p:nvGraphicFramePr>
        <p:xfrm>
          <a:off x="34925" y="-26988"/>
          <a:ext cx="9109075" cy="6883909"/>
        </p:xfrm>
        <a:graphic>
          <a:graphicData uri="http://schemas.openxmlformats.org/drawingml/2006/table">
            <a:tbl>
              <a:tblPr rtl="1"/>
              <a:tblGrid>
                <a:gridCol w="4427537"/>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ستأتي ايام حين يرفع العريس عنهم فحينئذ يصومون في تلك الايام. وقال لهم ايضا مثلا.ليس احد يضع رقعة من ثوب جديد على ثوب عتيق.وإلا فالجديد يشقّه والعتيق لا توافقه الرقعة التي من الجديد.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Mais des jours viendront où l'époux leur aura été enlevé, alors ils jeûneront en ces jours-là.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Il leur dit aussi une parabole : Personne ne déchire d’un habit neuf un morceau pour le mettre à un vieil habit ; autrement, il déchire l’habit neuf et le morceau qu’il en a pris n’est pas assorti au vieux.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35 But the days will come when the bridegroom will be taken away from them; then they will fast in those days. 36 Then He spoke a parable to them: No one puts a piece from a new garment on an old one; otherwise the new makes a tear, and also the piece that was taken out of the new does not match the old.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23" name="Group 19"/>
          <p:cNvGraphicFramePr>
            <a:graphicFrameLocks noGrp="1"/>
          </p:cNvGraphicFramePr>
          <p:nvPr/>
        </p:nvGraphicFramePr>
        <p:xfrm>
          <a:off x="34925" y="-26988"/>
          <a:ext cx="9109075" cy="5834063"/>
        </p:xfrm>
        <a:graphic>
          <a:graphicData uri="http://schemas.openxmlformats.org/drawingml/2006/table">
            <a:tbl>
              <a:tblPr rtl="1"/>
              <a:tblGrid>
                <a:gridCol w="4572000"/>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 احد يجعل خمرا جديدة في زقاق عتيقة لئلا تشق الخمر الجديدة الزقاق فهي تهرق والزقاق تتلف. بل يجعلون خمرا جديدة في زقاق جديدة فتحفظ جميعا.</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Et personne ne met du vin nouveau dans de vieilles outres ; autrement le vin nouveau fait rompre les outres, il se répand, et les outres sont perdues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il faut mettre le vin nouveau dans des outres neuves.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37 And no one puts new wine into old wineskins; or else the new wine will burst the wineskins and be spilled, and the wineskins will be ruined. 38 But new wine must be put into new wineskins, and both are preserved.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69" name="Group 89"/>
          <p:cNvGraphicFramePr>
            <a:graphicFrameLocks noGrp="1"/>
          </p:cNvGraphicFramePr>
          <p:nvPr/>
        </p:nvGraphicFramePr>
        <p:xfrm>
          <a:off x="107950" y="44450"/>
          <a:ext cx="9001125" cy="5905501"/>
        </p:xfrm>
        <a:graphic>
          <a:graphicData uri="http://schemas.openxmlformats.org/drawingml/2006/table">
            <a:tbl>
              <a:tblPr rtl="1"/>
              <a:tblGrid>
                <a:gridCol w="4321175"/>
                <a:gridCol w="46799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 احد اذا شرب العتيق يريد للوقت الجديد لانه يقول العتيق اطيب</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rgbClr val="FF9900"/>
                          </a:solidFill>
                          <a:effectLst/>
                          <a:latin typeface="Arial" charset="0"/>
                          <a:cs typeface="Arial" charset="0"/>
                        </a:rPr>
                        <a:t>( والمجد للـه دائماً)</a:t>
                      </a:r>
                      <a:endParaRPr kumimoji="0" lang="en-US" sz="3200" b="0" i="0" u="none" strike="noStrike" cap="none" normalizeH="0" baseline="0" smtClean="0">
                        <a:ln>
                          <a:noFill/>
                        </a:ln>
                        <a:solidFill>
                          <a:srgbClr val="FF9900"/>
                        </a:solidFill>
                        <a:effectLst/>
                        <a:latin typeface="Arial" charset="0"/>
                        <a:cs typeface="Arial" charset="0"/>
                      </a:endParaRPr>
                    </a:p>
                  </a:txBody>
                  <a:tcPr marL="72000" marR="72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Et personne, après avoir bu du vin vieux, n’en veut du nouveau, car il dit : Le vieux est bon.</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000" b="1" i="0" u="none" strike="noStrike" cap="none" normalizeH="0" baseline="0" smtClean="0">
                          <a:ln>
                            <a:noFill/>
                          </a:ln>
                          <a:solidFill>
                            <a:srgbClr val="FF9900"/>
                          </a:solidFill>
                          <a:effectLst/>
                          <a:latin typeface="Arial" charset="0"/>
                          <a:cs typeface="Arial" charset="0"/>
                        </a:rPr>
                        <a:t>(Gloire à Dieu éternellement.)</a:t>
                      </a:r>
                      <a:endParaRPr kumimoji="0" lang="ar-EG" sz="20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39 And no one, having drunk old wine, immediately desires new; for he says, `The old is better.'</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13" name="Group 17"/>
          <p:cNvGraphicFramePr>
            <a:graphicFrameLocks noGrp="1"/>
          </p:cNvGraphicFramePr>
          <p:nvPr/>
        </p:nvGraphicFramePr>
        <p:xfrm>
          <a:off x="250825" y="1412875"/>
          <a:ext cx="8604250" cy="2773680"/>
        </p:xfrm>
        <a:graphic>
          <a:graphicData uri="http://schemas.openxmlformats.org/drawingml/2006/table">
            <a:tbl>
              <a:tblPr rtl="1"/>
              <a:tblGrid>
                <a:gridCol w="8604250"/>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الأحد </a:t>
                      </a:r>
                      <a:r>
                        <a:rPr kumimoji="0" lang="ar-KW" sz="4000" b="1" i="0" u="none" strike="noStrike" cap="none" normalizeH="0" baseline="0" dirty="0" err="1" smtClean="0">
                          <a:ln>
                            <a:noFill/>
                          </a:ln>
                          <a:solidFill>
                            <a:srgbClr val="FF9900"/>
                          </a:solidFill>
                          <a:effectLst/>
                          <a:latin typeface="Arial" charset="0"/>
                          <a:cs typeface="Arial" charset="0"/>
                        </a:rPr>
                        <a:t>ا</a:t>
                      </a:r>
                      <a:r>
                        <a:rPr kumimoji="0" lang="ar-EG" sz="4000" b="1" i="0" u="none" strike="noStrike" cap="none" normalizeH="0" baseline="0" dirty="0" smtClean="0">
                          <a:ln>
                            <a:noFill/>
                          </a:ln>
                          <a:solidFill>
                            <a:srgbClr val="FF9900"/>
                          </a:solidFill>
                          <a:effectLst/>
                          <a:latin typeface="Arial" charset="0"/>
                          <a:cs typeface="Arial" charset="0"/>
                        </a:rPr>
                        <a:t>لثالث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a:t>
                      </a:r>
                      <a:r>
                        <a:rPr kumimoji="0" lang="ar-EG" sz="4000" b="1"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Troisième dimanche du mois de </a:t>
                      </a:r>
                      <a:r>
                        <a:rPr kumimoji="0" lang="fr-CA" sz="4000" b="0" i="0" u="none" strike="noStrike" cap="none" normalizeH="0" baseline="0" dirty="0" err="1" smtClean="0">
                          <a:ln>
                            <a:noFill/>
                          </a:ln>
                          <a:solidFill>
                            <a:srgbClr val="FF9900"/>
                          </a:solidFill>
                          <a:effectLst/>
                          <a:latin typeface="Arial" charset="0"/>
                          <a:cs typeface="Arial" charset="0"/>
                        </a:rPr>
                        <a:t>Misra</a:t>
                      </a:r>
                      <a:endParaRPr kumimoji="0" lang="fr-CA" sz="40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0992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65" name="Group 93"/>
          <p:cNvGraphicFramePr>
            <a:graphicFrameLocks noGrp="1"/>
          </p:cNvGraphicFramePr>
          <p:nvPr/>
        </p:nvGraphicFramePr>
        <p:xfrm>
          <a:off x="34925" y="115888"/>
          <a:ext cx="9074150" cy="5701920"/>
        </p:xfrm>
        <a:graphic>
          <a:graphicData uri="http://schemas.openxmlformats.org/drawingml/2006/table">
            <a:tbl>
              <a:tblPr rtl="1"/>
              <a:tblGrid>
                <a:gridCol w="4009553"/>
                <a:gridCol w="5064597"/>
              </a:tblGrid>
              <a:tr h="4249738">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ar-EG" sz="3600" b="0" i="0" u="sng" strike="noStrike" cap="none" normalizeH="0" baseline="0" dirty="0" smtClean="0">
                          <a:ln>
                            <a:noFill/>
                          </a:ln>
                          <a:solidFill>
                            <a:srgbClr val="FF9933"/>
                          </a:solidFill>
                          <a:effectLst/>
                          <a:latin typeface="Arial" charset="0"/>
                          <a:cs typeface="Arial" charset="0"/>
                        </a:rPr>
                        <a:t> عشية(</a:t>
                      </a:r>
                      <a:r>
                        <a:rPr kumimoji="0" lang="en-CA" sz="3600" b="0" i="0" u="sng" strike="noStrike" cap="none" normalizeH="0" baseline="0" dirty="0" smtClean="0">
                          <a:ln>
                            <a:noFill/>
                          </a:ln>
                          <a:solidFill>
                            <a:srgbClr val="FF9933"/>
                          </a:solidFill>
                          <a:effectLst/>
                          <a:latin typeface="Arial" charset="0"/>
                          <a:cs typeface="Arial" charset="0"/>
                        </a:rPr>
                        <a:t>5:7, 11 </a:t>
                      </a:r>
                      <a:r>
                        <a:rPr kumimoji="0" lang="ar-SA" sz="3600" b="0" i="0" u="sng" strike="noStrike" cap="none" normalizeH="0" baseline="0" dirty="0" smtClean="0">
                          <a:ln>
                            <a:noFill/>
                          </a:ln>
                          <a:solidFill>
                            <a:srgbClr val="FF9933"/>
                          </a:solidFill>
                          <a:effectLst/>
                          <a:latin typeface="Arial" charset="0"/>
                          <a:cs typeface="Arial" charset="0"/>
                        </a:rPr>
                        <a:t>)</a:t>
                      </a:r>
                      <a:endParaRPr kumimoji="0" lang="en-CA"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اما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فبكثرة رحمتك ادخل بيتك.اسجد في هيكل قدسك بخوفك</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ويفرح جميع المتكلين عليك.</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الابد</a:t>
                      </a:r>
                      <a:r>
                        <a:rPr kumimoji="0" lang="ar-SA" sz="3600" b="0" i="0" u="none" strike="noStrike" cap="none" normalizeH="0" baseline="0" dirty="0" smtClean="0">
                          <a:ln>
                            <a:noFill/>
                          </a:ln>
                          <a:solidFill>
                            <a:schemeClr val="bg1"/>
                          </a:solidFill>
                          <a:effectLst/>
                          <a:latin typeface="Arial" charset="0"/>
                          <a:cs typeface="Arial" charset="0"/>
                        </a:rPr>
                        <a:t> يهتفون وتظللهم.ويبتهج بك محبو اسمك.</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endParaRPr kumimoji="0" lang="en-US"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ar-EG"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CA" sz="4400" b="0" i="0" u="sng" strike="noStrike" cap="none" normalizeH="0" baseline="0" dirty="0" smtClean="0">
                          <a:ln>
                            <a:noFill/>
                          </a:ln>
                          <a:solidFill>
                            <a:srgbClr val="FF9933"/>
                          </a:solidFill>
                          <a:effectLst/>
                          <a:latin typeface="Arial" charset="0"/>
                          <a:cs typeface="Arial" charset="0"/>
                        </a:rPr>
                        <a:t>Psaume</a:t>
                      </a:r>
                      <a:r>
                        <a:rPr kumimoji="0" lang="en-US" sz="4400" b="0" i="0" u="sng" strike="noStrike" cap="none" normalizeH="0" baseline="0" dirty="0" smtClean="0">
                          <a:ln>
                            <a:noFill/>
                          </a:ln>
                          <a:solidFill>
                            <a:srgbClr val="FF9933"/>
                          </a:solidFill>
                          <a:effectLst/>
                          <a:latin typeface="Arial" charset="0"/>
                          <a:cs typeface="Arial" charset="0"/>
                        </a:rPr>
                        <a:t> </a:t>
                      </a:r>
                      <a:r>
                        <a:rPr kumimoji="0" lang="en-CA" sz="4400" b="0" i="0" u="sng" strike="noStrike" cap="none" normalizeH="0" baseline="0" dirty="0" smtClean="0">
                          <a:ln>
                            <a:noFill/>
                          </a:ln>
                          <a:solidFill>
                            <a:srgbClr val="FF9933"/>
                          </a:solidFill>
                          <a:effectLst/>
                          <a:latin typeface="Arial" charset="0"/>
                          <a:cs typeface="Arial" charset="0"/>
                        </a:rPr>
                        <a:t>5:7, 11</a:t>
                      </a:r>
                    </a:p>
                    <a:p>
                      <a:pPr marL="0" marR="0" lvl="0" indent="0" algn="just" defTabSz="914400" rtl="0" eaLnBrk="1" fontAlgn="base" latinLnBrk="0" hangingPunct="1">
                        <a:lnSpc>
                          <a:spcPct val="100000"/>
                        </a:lnSpc>
                        <a:spcBef>
                          <a:spcPct val="0"/>
                        </a:spcBef>
                        <a:spcAft>
                          <a:spcPct val="0"/>
                        </a:spcAft>
                        <a:buClrTx/>
                        <a:buSzTx/>
                        <a:buFontTx/>
                        <a:buNone/>
                        <a:tabLst/>
                      </a:pPr>
                      <a:r>
                        <a:rPr kumimoji="0" lang="fr-FR" sz="3600" b="0" i="0" u="none" strike="noStrike" cap="none" normalizeH="0" baseline="0" dirty="0" smtClean="0">
                          <a:ln>
                            <a:noFill/>
                          </a:ln>
                          <a:solidFill>
                            <a:schemeClr val="bg1"/>
                          </a:solidFill>
                          <a:effectLst/>
                          <a:latin typeface="Arial" charset="0"/>
                          <a:cs typeface="Arial" charset="0"/>
                        </a:rPr>
                        <a:t>7 Mais moi, grâce à ta fidélité, j'entre dans ta maison; avec crainte je me prosterne vers ton temple saint.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fr-FR" sz="3600" b="0" i="0" u="none" strike="noStrike" cap="none" normalizeH="0" baseline="0" dirty="0" smtClean="0">
                          <a:ln>
                            <a:noFill/>
                          </a:ln>
                          <a:solidFill>
                            <a:schemeClr val="bg1"/>
                          </a:solidFill>
                          <a:effectLst/>
                          <a:latin typeface="Arial" charset="0"/>
                          <a:cs typeface="Arial" charset="0"/>
                        </a:rPr>
                        <a:t>11 Et tous ceux qui t'ont pour refuge se réjouiront; toujours ils exulteront, Alléluia.</a:t>
                      </a:r>
                      <a:endParaRPr kumimoji="0" lang="ar-EG"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9966" name="Rectangle 94"/>
          <p:cNvSpPr>
            <a:spLocks noGrp="1" noChangeArrowheads="1"/>
          </p:cNvSpPr>
          <p:nvPr>
            <p:ph type="ctrTitle"/>
          </p:nvPr>
        </p:nvSpPr>
        <p:spPr/>
        <p:txBody>
          <a:bodyPr/>
          <a:lstStyle/>
          <a:p>
            <a:r>
              <a:rPr lang="en-US" sz="1000" dirty="0"/>
              <a:t>3pv</a:t>
            </a:r>
          </a:p>
        </p:txBody>
      </p:sp>
      <p:sp>
        <p:nvSpPr>
          <p:cNvPr id="16" name="Text Box 29">
            <a:hlinkClick r:id="" action="ppaction://macro?name=LetThemExaltHimForBishop"/>
          </p:cNvPr>
          <p:cNvSpPr txBox="1">
            <a:spLocks noChangeArrowheads="1"/>
          </p:cNvSpPr>
          <p:nvPr/>
        </p:nvSpPr>
        <p:spPr bwMode="auto">
          <a:xfrm>
            <a:off x="6715140" y="6215082"/>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64" name="Group 120"/>
          <p:cNvGraphicFramePr>
            <a:graphicFrameLocks noGrp="1"/>
          </p:cNvGraphicFramePr>
          <p:nvPr/>
        </p:nvGraphicFramePr>
        <p:xfrm>
          <a:off x="107950" y="-26988"/>
          <a:ext cx="9001125" cy="6726048"/>
        </p:xfrm>
        <a:graphic>
          <a:graphicData uri="http://schemas.openxmlformats.org/drawingml/2006/table">
            <a:tbl>
              <a:tblPr rtl="1"/>
              <a:tblGrid>
                <a:gridCol w="3752611"/>
                <a:gridCol w="524851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لوقا</a:t>
                      </a:r>
                      <a:r>
                        <a:rPr kumimoji="0" lang="ar-SA" sz="3200" b="0" i="0" u="sng" strike="noStrike" cap="none" normalizeH="0" baseline="0" dirty="0" smtClean="0">
                          <a:ln>
                            <a:noFill/>
                          </a:ln>
                          <a:solidFill>
                            <a:srgbClr val="FF9933"/>
                          </a:solidFill>
                          <a:effectLst/>
                          <a:latin typeface="Arial" charset="0"/>
                          <a:cs typeface="Arial" charset="0"/>
                        </a:rPr>
                        <a:t> </a:t>
                      </a:r>
                      <a:r>
                        <a:rPr kumimoji="0" lang="ar-EG" sz="3200" b="0" i="0" u="sng" strike="noStrike" cap="none" normalizeH="0" baseline="0" dirty="0" smtClean="0">
                          <a:ln>
                            <a:noFill/>
                          </a:ln>
                          <a:solidFill>
                            <a:srgbClr val="FF9933"/>
                          </a:solidFill>
                          <a:effectLst/>
                          <a:latin typeface="Arial" charset="0"/>
                          <a:cs typeface="Arial" charset="0"/>
                        </a:rPr>
                        <a:t> </a:t>
                      </a:r>
                      <a:r>
                        <a:rPr kumimoji="0" lang="ar-SA" sz="3200" b="0" i="0" u="sng" strike="noStrike" cap="none" normalizeH="0" baseline="0" dirty="0" smtClean="0">
                          <a:ln>
                            <a:noFill/>
                          </a:ln>
                          <a:solidFill>
                            <a:srgbClr val="FF9933"/>
                          </a:solidFill>
                          <a:effectLst/>
                          <a:latin typeface="Arial" charset="0"/>
                          <a:cs typeface="Arial" charset="0"/>
                        </a:rPr>
                        <a:t>( </a:t>
                      </a:r>
                      <a:r>
                        <a:rPr kumimoji="0" lang="en-CA" sz="3200" b="0" i="0" u="sng" strike="noStrike" cap="none" normalizeH="0" baseline="0" dirty="0" smtClean="0">
                          <a:ln>
                            <a:noFill/>
                          </a:ln>
                          <a:solidFill>
                            <a:srgbClr val="FF9933"/>
                          </a:solidFill>
                          <a:effectLst/>
                          <a:latin typeface="Arial" charset="0"/>
                          <a:cs typeface="Arial" charset="0"/>
                        </a:rPr>
                        <a:t>11 : 27 - 36</a:t>
                      </a:r>
                      <a:r>
                        <a:rPr kumimoji="0" lang="ar-SA" sz="3200" b="0" i="0" u="sng" strike="noStrike" cap="none" normalizeH="0" baseline="0" dirty="0" smtClean="0">
                          <a:ln>
                            <a:noFill/>
                          </a:ln>
                          <a:solidFill>
                            <a:srgbClr val="FF9933"/>
                          </a:solidFill>
                          <a:effectLst/>
                          <a:latin typeface="Arial" charset="0"/>
                          <a:cs typeface="Arial" charset="0"/>
                        </a:rPr>
                        <a:t>) </a:t>
                      </a:r>
                      <a:endParaRPr kumimoji="0" lang="en-US"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300" b="0" i="0" u="none" strike="noStrike" cap="none" normalizeH="0" baseline="0" dirty="0" smtClean="0">
                          <a:ln>
                            <a:noFill/>
                          </a:ln>
                          <a:solidFill>
                            <a:schemeClr val="bg1"/>
                          </a:solidFill>
                          <a:effectLst/>
                          <a:latin typeface="Arial" charset="0"/>
                          <a:cs typeface="Arial" charset="0"/>
                        </a:rPr>
                        <a:t>وفيما هو يتكلم بهذا رفعت امرأة صوتها من الجمع وقالت له طوبى للبطن الذي حملك والثديين اللذين رضعتهما. </a:t>
                      </a:r>
                      <a:r>
                        <a:rPr kumimoji="0" lang="ar-SA" sz="3300" b="0" i="0" u="none" strike="noStrike" cap="none" normalizeH="0" baseline="0" dirty="0" err="1" smtClean="0">
                          <a:ln>
                            <a:noFill/>
                          </a:ln>
                          <a:solidFill>
                            <a:schemeClr val="bg1"/>
                          </a:solidFill>
                          <a:effectLst/>
                          <a:latin typeface="Arial" charset="0"/>
                          <a:cs typeface="Arial" charset="0"/>
                        </a:rPr>
                        <a:t>اما</a:t>
                      </a:r>
                      <a:r>
                        <a:rPr kumimoji="0" lang="ar-SA" sz="3300" b="0" i="0" u="none" strike="noStrike" cap="none" normalizeH="0" baseline="0" dirty="0" smtClean="0">
                          <a:ln>
                            <a:noFill/>
                          </a:ln>
                          <a:solidFill>
                            <a:schemeClr val="bg1"/>
                          </a:solidFill>
                          <a:effectLst/>
                          <a:latin typeface="Arial" charset="0"/>
                          <a:cs typeface="Arial" charset="0"/>
                        </a:rPr>
                        <a:t> هو فقال بل طوبى للذين يسمعون كلام الله ويحفظونه</a:t>
                      </a:r>
                      <a:r>
                        <a:rPr kumimoji="0" lang="en-CA" sz="3300" b="0" i="0" u="none" strike="noStrike" cap="none" normalizeH="0" baseline="0" dirty="0" smtClean="0">
                          <a:ln>
                            <a:noFill/>
                          </a:ln>
                          <a:solidFill>
                            <a:schemeClr val="bg1"/>
                          </a:solidFill>
                          <a:effectLst/>
                          <a:latin typeface="Arial" charset="0"/>
                          <a:cs typeface="Arial" charset="0"/>
                        </a:rPr>
                        <a:t> </a:t>
                      </a:r>
                      <a:r>
                        <a:rPr kumimoji="0" lang="ar-SA" sz="3300" b="0" i="0" u="none" strike="noStrike" cap="none" normalizeH="0" baseline="0" dirty="0" smtClean="0">
                          <a:ln>
                            <a:noFill/>
                          </a:ln>
                          <a:solidFill>
                            <a:schemeClr val="bg1"/>
                          </a:solidFill>
                          <a:effectLst/>
                          <a:latin typeface="Arial" charset="0"/>
                          <a:cs typeface="Arial" charset="0"/>
                        </a:rPr>
                        <a:t>وفيما كان الجموع مزدحمين ابتدأ يقول.هذا الجيل شرير.يطلب آية ولا تعطى له آية </a:t>
                      </a:r>
                      <a:r>
                        <a:rPr kumimoji="0" lang="ar-SA" sz="3300" b="0" i="0" u="none" strike="noStrike" cap="none" normalizeH="0" baseline="0" dirty="0" err="1" smtClean="0">
                          <a:ln>
                            <a:noFill/>
                          </a:ln>
                          <a:solidFill>
                            <a:schemeClr val="bg1"/>
                          </a:solidFill>
                          <a:effectLst/>
                          <a:latin typeface="Arial" charset="0"/>
                          <a:cs typeface="Arial" charset="0"/>
                        </a:rPr>
                        <a:t>الا</a:t>
                      </a:r>
                      <a:r>
                        <a:rPr kumimoji="0" lang="ar-SA" sz="3300" b="0" i="0" u="none" strike="noStrike" cap="none" normalizeH="0" baseline="0" dirty="0" smtClean="0">
                          <a:ln>
                            <a:noFill/>
                          </a:ln>
                          <a:solidFill>
                            <a:schemeClr val="bg1"/>
                          </a:solidFill>
                          <a:effectLst/>
                          <a:latin typeface="Arial" charset="0"/>
                          <a:cs typeface="Arial" charset="0"/>
                        </a:rPr>
                        <a:t> آية يونان النبي.</a:t>
                      </a:r>
                      <a:endParaRPr kumimoji="0" lang="en-US" sz="33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Luc 11:27-36</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en-CA" sz="2800" b="0" i="0" u="none" strike="noStrike" cap="none" normalizeH="0" baseline="0" dirty="0" smtClean="0">
                          <a:ln>
                            <a:noFill/>
                          </a:ln>
                          <a:solidFill>
                            <a:schemeClr val="bg1"/>
                          </a:solidFill>
                          <a:effectLst/>
                          <a:latin typeface="Arial" charset="0"/>
                          <a:cs typeface="Arial" charset="0"/>
                        </a:rPr>
                        <a:t>27 </a:t>
                      </a:r>
                      <a:r>
                        <a:rPr kumimoji="0" lang="fr-FR" sz="2800" b="0" i="0" u="none" strike="noStrike" cap="none" normalizeH="0" baseline="0" dirty="0" smtClean="0">
                          <a:ln>
                            <a:noFill/>
                          </a:ln>
                          <a:solidFill>
                            <a:schemeClr val="bg1"/>
                          </a:solidFill>
                          <a:effectLst/>
                          <a:latin typeface="Arial" charset="0"/>
                          <a:cs typeface="Arial" charset="0"/>
                        </a:rPr>
                        <a:t>Or comme il disait cela, une femme éleva la voix du milieu de la foule et lui dit: "Heureuse celle qui t'a porté et allaité!"28 Mais lui, il dit: "Heureux plutôt ceux qui écoutent la parole de Dieu et qui l'observent. 29 Comme les foules s'amassaient, il se mit à dire: "Cette génération est une génération mauvaise; elle demande un signe! En fait de signe, il ne lui en sera donné d'autre que le signe de Jonas.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3065" name="Rectangle 121"/>
          <p:cNvSpPr>
            <a:spLocks noGrp="1" noChangeArrowheads="1"/>
          </p:cNvSpPr>
          <p:nvPr>
            <p:ph type="ctrTitle"/>
          </p:nvPr>
        </p:nvSpPr>
        <p:spPr/>
        <p:txBody>
          <a:bodyPr/>
          <a:lstStyle/>
          <a:p>
            <a:r>
              <a:rPr lang="en-US" sz="1000" dirty="0"/>
              <a:t>3v</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49" name="Group 49"/>
          <p:cNvGraphicFramePr>
            <a:graphicFrameLocks noGrp="1"/>
          </p:cNvGraphicFramePr>
          <p:nvPr/>
        </p:nvGraphicFramePr>
        <p:xfrm>
          <a:off x="34925" y="44450"/>
          <a:ext cx="9074150" cy="6770880"/>
        </p:xfrm>
        <a:graphic>
          <a:graphicData uri="http://schemas.openxmlformats.org/drawingml/2006/table">
            <a:tbl>
              <a:tblPr rtl="1"/>
              <a:tblGrid>
                <a:gridCol w="4752975"/>
                <a:gridCol w="43211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كما كان يونان آية لاهل نينوى كذلك يكون ابن الانسان ايضا لهذا الجيل.ملكة التيمن ستقوم في الدين مع رجال هذا الجيل وتدينهم.لانها أتت من اقاصي الارض لتسمع حكمة سليمان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Car, de même que Jonas fut un signe pour les gens de Ninive, de même aussi le Fils de l'homme en sera un pour cette génération.	Lors du jugement, la reine du Midi se lèvera, avec les hommes de cette génération et elle les condamnera, car elle est venue du bout du monde pour écouter la sagesse de Salomon.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30 For as Jonah became a sign to the Ninevites, so also the Son of Man will be to this generation. 31 The queen of the South will rise up in the judgment with the men of this generation and condemn them, for she came from the ends of the earth to hear the wisdom of Solomon;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32" name="Group 36"/>
          <p:cNvGraphicFramePr>
            <a:graphicFrameLocks noGrp="1"/>
          </p:cNvGraphicFramePr>
          <p:nvPr/>
        </p:nvGraphicFramePr>
        <p:xfrm>
          <a:off x="34925" y="-26988"/>
          <a:ext cx="9074150" cy="5905501"/>
        </p:xfrm>
        <a:graphic>
          <a:graphicData uri="http://schemas.openxmlformats.org/drawingml/2006/table">
            <a:tbl>
              <a:tblPr rtl="1"/>
              <a:tblGrid>
                <a:gridCol w="4105275"/>
                <a:gridCol w="49688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وهوذا اعظم من سليمان ههنا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رجال نينوى سيقومون في الدين مع هذا الجيل ويدينونه.لانهم تابوا بمناداة يونان.وهوذا اعظم من يونان ههنا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Lors du jugement, les hommes de Ninive se lèveront et ils la condamneront, car ils se sont convertis à la prédication de Jonas; eh bien! ici il y a plus que Jonas.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indeed a greater than Solomon is here. 32 The men of Nineveh will rise up in the judgment with this generation and condemn it, for they repented at the preaching of Jonah; and indeed a greater than Jonah is here.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85" name="Group 61"/>
          <p:cNvGraphicFramePr>
            <a:graphicFrameLocks noGrp="1"/>
          </p:cNvGraphicFramePr>
          <p:nvPr/>
        </p:nvGraphicFramePr>
        <p:xfrm>
          <a:off x="107950" y="-26988"/>
          <a:ext cx="9001125" cy="5917440"/>
        </p:xfrm>
        <a:graphic>
          <a:graphicData uri="http://schemas.openxmlformats.org/drawingml/2006/table">
            <a:tbl>
              <a:tblPr rtl="1"/>
              <a:tblGrid>
                <a:gridCol w="4465637"/>
                <a:gridCol w="4535488"/>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احد يوقد سراجا ويضعه في خفية ولا تحت المكيال بل على المنارة لكي ينظر الداخلون النور. سراج الجسد هو العين.فمتى كانت عينك بسيطة فجسدك كله يكون نيّرا.</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100" b="0" i="0" u="none" strike="noStrike" cap="none" normalizeH="0" baseline="0" smtClean="0">
                          <a:ln>
                            <a:noFill/>
                          </a:ln>
                          <a:solidFill>
                            <a:schemeClr val="bg1"/>
                          </a:solidFill>
                          <a:effectLst/>
                          <a:latin typeface="Arial" charset="0"/>
                          <a:cs typeface="Arial" charset="0"/>
                        </a:rPr>
                        <a:t>33</a:t>
                      </a:r>
                      <a:r>
                        <a:rPr kumimoji="0" lang="fr-FR" sz="2800" b="0" i="0" u="none" strike="noStrike" cap="none" normalizeH="0" baseline="0" smtClean="0">
                          <a:ln>
                            <a:noFill/>
                          </a:ln>
                          <a:solidFill>
                            <a:schemeClr val="bg1"/>
                          </a:solidFill>
                          <a:effectLst/>
                          <a:latin typeface="Arial" charset="0"/>
                          <a:cs typeface="Arial" charset="0"/>
                        </a:rPr>
                        <a:t>33 Personne n'allume une lampe pour la mettre dans une cachette, mais on la met sur son support, pour que ceux qui entrent voient la clarté. 34 La lampe de ton corps, c'est l'œil. Quand ton œil est sain, ton corps tout entier est aussi dans la lumière; </a:t>
                      </a:r>
                      <a:endParaRPr kumimoji="0" lang="fr-CA" sz="1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33 No one, when he has lit a lamp, puts it in a secret place or under a basket, but on a lampstand, that those who come in may see the light. 34 The lamp of the body is the eye. Therefore, when your eye is good, your whole body also is full of light.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59" name="Group 35"/>
          <p:cNvGraphicFramePr>
            <a:graphicFrameLocks noGrp="1"/>
          </p:cNvGraphicFramePr>
          <p:nvPr/>
        </p:nvGraphicFramePr>
        <p:xfrm>
          <a:off x="34925" y="44450"/>
          <a:ext cx="9074150" cy="5806378"/>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كانت شريرة فجسدك يكون مظلما.انظر اذا لئلا يكون النور الذي فيك ظلمة. فان كان جسدك كله نيّرا ليس فيه جزء مظلم يكون نيّرا كله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si ton œil est malade, ton corps aussi est dans les ténèbres. 35 Examine donc si la lumière qui est en toi n'est pas ténèbres. 36 Si donc ton corps est tout entier dans la lumière, sans aucune part de ténèbres, </a:t>
                      </a:r>
                      <a:endParaRPr kumimoji="0" lang="fr-CA" sz="1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But when your eye is bad, your body also is full of darkness. 35 Therefore take heed that the light which is in you is not darkness. 36 If then your whole body is full of light, having no part dark, the whole body will be full of light,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95" name="Group 79"/>
          <p:cNvGraphicFramePr>
            <a:graphicFrameLocks noGrp="1"/>
          </p:cNvGraphicFramePr>
          <p:nvPr/>
        </p:nvGraphicFramePr>
        <p:xfrm>
          <a:off x="34925" y="44450"/>
          <a:ext cx="9074150" cy="5689601"/>
        </p:xfrm>
        <a:graphic>
          <a:graphicData uri="http://schemas.openxmlformats.org/drawingml/2006/table">
            <a:tbl>
              <a:tblPr rtl="1"/>
              <a:tblGrid>
                <a:gridCol w="4968875"/>
                <a:gridCol w="41052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حينما يضيء لك السراج بلمعانه</a:t>
                      </a:r>
                      <a:r>
                        <a:rPr kumimoji="0" lang="ar-SA" sz="3600" b="0" i="0" u="none" strike="noStrike" cap="none" normalizeH="0" baseline="0" smtClean="0">
                          <a:ln>
                            <a:noFill/>
                          </a:ln>
                          <a:solidFill>
                            <a:srgbClr val="FF9933"/>
                          </a:solidFill>
                          <a:effectLst/>
                          <a:latin typeface="Arial" charset="0"/>
                          <a:cs typeface="Arial" charset="0"/>
                        </a:rPr>
                        <a:t>( والمجد للـه دائماً )</a:t>
                      </a:r>
                      <a:endParaRPr kumimoji="0" lang="en-US"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sera dans la lumière tout entier comme lorsque la lampe t'illumine de son éclat."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as when the bright shining of a lamp gives you light.</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9900"/>
                          </a:solidFill>
                          <a:effectLst/>
                          <a:latin typeface="Arial" charset="0"/>
                          <a:cs typeface="Arial" charset="0"/>
                        </a:rPr>
                        <a:t>(</a:t>
                      </a: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8774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48" name="Group 72"/>
          <p:cNvGraphicFramePr>
            <a:graphicFrameLocks noGrp="1"/>
          </p:cNvGraphicFramePr>
          <p:nvPr/>
        </p:nvGraphicFramePr>
        <p:xfrm>
          <a:off x="34925" y="44450"/>
          <a:ext cx="9074150" cy="6467540"/>
        </p:xfrm>
        <a:graphic>
          <a:graphicData uri="http://schemas.openxmlformats.org/drawingml/2006/table">
            <a:tbl>
              <a:tblPr rtl="1"/>
              <a:tblGrid>
                <a:gridCol w="4897437"/>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15 : 1 – 2 </a:t>
                      </a:r>
                      <a:r>
                        <a:rPr kumimoji="0" lang="ar-SA" sz="3600" b="0" i="0" u="sng" strike="noStrike" cap="none" normalizeH="0" baseline="0" dirty="0" smtClean="0">
                          <a:ln>
                            <a:noFill/>
                          </a:ln>
                          <a:solidFill>
                            <a:srgbClr val="FF9933"/>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يا رب من ينزل في مسكنك.من يسكن في جبل قدسك. السالك بالكمال والعامل الحق والمتكلم بالصدق في قلبه.</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15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Seigneur, qui sera reçu dans ta tente?  Qui demeurera sur ta montagne sainte?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L'homme à la conduite intègre, qui pratique la justice et dont les pensées sont honnêtes,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 He who walks uprightly, And works righteousness, And speaks the truth in his heart;    </a:t>
                      </a: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1449" name="Rectangle 73"/>
          <p:cNvSpPr>
            <a:spLocks noGrp="1" noChangeArrowheads="1"/>
          </p:cNvSpPr>
          <p:nvPr>
            <p:ph type="ctrTitle"/>
          </p:nvPr>
        </p:nvSpPr>
        <p:spPr/>
        <p:txBody>
          <a:bodyPr/>
          <a:lstStyle/>
          <a:p>
            <a:r>
              <a:rPr lang="en-US" sz="1000" dirty="0"/>
              <a:t>3pm</a:t>
            </a:r>
          </a:p>
        </p:txBody>
      </p:sp>
      <p:sp>
        <p:nvSpPr>
          <p:cNvPr id="16" name="Text Box 29">
            <a:hlinkClick r:id="" action="ppaction://macro?name=LetThemExaltHimForBishop"/>
          </p:cNvPr>
          <p:cNvSpPr txBox="1">
            <a:spLocks noChangeArrowheads="1"/>
          </p:cNvSpPr>
          <p:nvPr/>
        </p:nvSpPr>
        <p:spPr bwMode="auto">
          <a:xfrm>
            <a:off x="6715140" y="5929330"/>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06" name="Group 58"/>
          <p:cNvGraphicFramePr>
            <a:graphicFrameLocks noGrp="1"/>
          </p:cNvGraphicFramePr>
          <p:nvPr/>
        </p:nvGraphicFramePr>
        <p:xfrm>
          <a:off x="34925" y="44450"/>
          <a:ext cx="9074150" cy="616128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لوقا ( 24 : 1 ـ 12 )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في أوَّلِ الأسبوع، أوَّل الفجرِ، أتينَ إلى القبرِ حاملاتٍ الحنوطَ الذي أعددنهُ، ومَعهُنَّ أُناسٌ. فوجدنَ الحجرَ مُدحرجاً عن القبرِ،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Luc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Le premier jour de la semaine, elles se rendirent à la tombe de grand matin, en apportant les aromates qu’elles avaient préparés. 2 Elles trouvèrent que la pierre avait été roulée de devant le tombeau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Luke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Now on the first day of  the week, very early in the morning, they, and certain other women with them, came to the tomb bringing the spices which they had prepared. 2 But they found the stone rolled away from the tomb.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0107" name="Rectangle 59"/>
          <p:cNvSpPr>
            <a:spLocks noGrp="1" noChangeArrowheads="1"/>
          </p:cNvSpPr>
          <p:nvPr>
            <p:ph type="ctrTitle"/>
          </p:nvPr>
        </p:nvSpPr>
        <p:spPr/>
        <p:txBody>
          <a:bodyPr/>
          <a:lstStyle/>
          <a:p>
            <a:r>
              <a:rPr lang="en-US" sz="1000" dirty="0"/>
              <a:t>3m</a:t>
            </a: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65" name="Group 41"/>
          <p:cNvGraphicFramePr>
            <a:graphicFrameLocks noGrp="1"/>
          </p:cNvGraphicFramePr>
          <p:nvPr/>
        </p:nvGraphicFramePr>
        <p:xfrm>
          <a:off x="34925" y="44450"/>
          <a:ext cx="9074150" cy="5689601"/>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فدخلنَ ولمْ يجدنَ جسدَ الربِّ يسوعَ. وحدثَ بينمَا هُنَّ مُتحيراتٌ مِن أجلِّ هذا، إذا رجُلان وقفا بهَّن بثيابٍ برَّاقةٍ.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elles entrèrent, mais ne trouvèrent pas le corps du Seigneur Jésus. 4 Comme elles étaient perplexes à ce sujet, voici que deux hommes se présentèrent à elles en habits resplendissants.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 Then they went in and  did not find the body of    the Lord Jesus. 4 And it happened, as they were greatly perplexed about this, that behold, two men stood by them in shining garments.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64" name="Group 16"/>
          <p:cNvGraphicFramePr>
            <a:graphicFrameLocks noGrp="1"/>
          </p:cNvGraphicFramePr>
          <p:nvPr/>
        </p:nvGraphicFramePr>
        <p:xfrm>
          <a:off x="34925" y="44450"/>
          <a:ext cx="9074150" cy="5689601"/>
        </p:xfrm>
        <a:graphic>
          <a:graphicData uri="http://schemas.openxmlformats.org/drawingml/2006/table">
            <a:tbl>
              <a:tblPr rtl="1"/>
              <a:tblGrid>
                <a:gridCol w="4465637"/>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كُنَّ خائفاتٍ ومُنكِّساتٍ وجوهَهُنَّ إلى الأرضِ، قالا: " لهُنَّ لماذا تطلُبنَ الحيَّ بين الأمواتِ؟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Toutes craintives, elles baissèrent le visage vers la terre ; mais ils leur dirent : Pourquoi cherchez–vous le vivant parmi les morts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Then, as    they were afraid and  bowed their faces to the earth, they said to them, Why do you seek the    living among the dead?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00" name="Group 52"/>
          <p:cNvGraphicFramePr>
            <a:graphicFrameLocks noGrp="1"/>
          </p:cNvGraphicFramePr>
          <p:nvPr/>
        </p:nvGraphicFramePr>
        <p:xfrm>
          <a:off x="34925" y="44450"/>
          <a:ext cx="9074150" cy="6344160"/>
        </p:xfrm>
        <a:graphic>
          <a:graphicData uri="http://schemas.openxmlformats.org/drawingml/2006/table">
            <a:tbl>
              <a:tblPr rtl="1"/>
              <a:tblGrid>
                <a:gridCol w="4968875"/>
                <a:gridCol w="41052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هو ههنا لكنَّهُ قَامَ! اُذكرنَ كيفَ كلَّمكُنَّ وهو بعد في الجليل. قائلاً: إنَّهُ ينبغى أن يُسلَّمَ ابنُ الإنسان في أيدي أُناسٍ خطاةٍ، ويُصلبَ، وفي اليوم الثَّالثِ يقومُ ". فتذكَّرن كلامه،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Il n’est pas ici, mais il est ressuscité. Souvenez–vous de quelle manière il vous a parlé, lorsqu’il était encore en Galilée 7 et qu’il disait : &lt;&lt;Il faut que le Fils de l’homme soit livré entre les mains des pécheurs qu’il soit crucifié et qu’il ressuscite le troisième jour. 8 Et elles se souvinrent des paroles de Jésus.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He is not here, but is risen! Remember how He spoke to you when He was still in Galilee,    7 saying, `The Son of Man must be delivered into the hands of sinful men, and be crucified, and the third day rise again.' 8 And they remembered His words.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72" name="Group 24"/>
          <p:cNvGraphicFramePr>
            <a:graphicFrameLocks noGrp="1"/>
          </p:cNvGraphicFramePr>
          <p:nvPr/>
        </p:nvGraphicFramePr>
        <p:xfrm>
          <a:off x="34925" y="44450"/>
          <a:ext cx="9074150" cy="679856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ورجعنَ مِن القبرِ، وأخبرنَ الأحدَ عشرَ وجميعَ الباقينَ بهذا كلِّه. وكانت مريم المجدليَّة ويُوَنَّا ومريم أُمُّ يعقوب والباقياتُ معهُنَّ، اللواتي قُلنَ هذا للرُّسُل. فتراءى كلامُهُنَّ لهُم كالهذيان ولم يُصدِّقوهُنَّ.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Du tombeau elles s’en retournèrent pour annoncer tout cela aux onze et à tous les autres. 10 C’étaient Marie–Madeleine, Jeanne, Marie (mère) de Jacques ; et les autres avec elles le dirent aux apôtres ; 11  mais ces paroles leur apparurent comme une niaiserie et ils ne crurent pas ces femmes.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 Then they returned from the tomb and told all these things to the eleven and to all the rest. 10 It was Mary Magdalene, Joanna, Mary the mother of James, and the other women with them, who told these things to the apostles. 11 And their words seemed to them like idle tales, and they did not believe them.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23" name="Group 51"/>
          <p:cNvGraphicFramePr>
            <a:graphicFrameLocks noGrp="1"/>
          </p:cNvGraphicFramePr>
          <p:nvPr/>
        </p:nvGraphicFramePr>
        <p:xfrm>
          <a:off x="34925" y="44450"/>
          <a:ext cx="9074150" cy="5762626"/>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بُطرس وركضَ إلى القبرِ، وتطلعَ داخلاً ورأى الثيابَ وحدها فمضى إلى بيته مُتعجِّباً ممَّا كانَ.</a:t>
                      </a:r>
                      <a:r>
                        <a:rPr kumimoji="0" lang="ar-EG"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r>
                        <a:rPr kumimoji="0" lang="en-US" sz="2800" b="1" i="0" u="none" strike="noStrike" cap="none" normalizeH="0" baseline="0" smtClean="0">
                          <a:ln>
                            <a:noFill/>
                          </a:ln>
                          <a:solidFill>
                            <a:srgbClr val="FF9900"/>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Pierre se leva et courut au tombeau. En se baissant il ne vit que les bandelettes qui étaient à terre ; puis il s’en alla chez lui, dans l’étonnement de ce qui était arrivé.</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0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But Peter arose and ran to the tomb; and stooping down, he saw the linen cloths lying by themselves; and he departed, marvelling to himself at what had happened.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88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8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87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83" name="Group 87"/>
          <p:cNvGraphicFramePr>
            <a:graphicFrameLocks noGrp="1"/>
          </p:cNvGraphicFramePr>
          <p:nvPr/>
        </p:nvGraphicFramePr>
        <p:xfrm>
          <a:off x="34925" y="44450"/>
          <a:ext cx="9074150" cy="689280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إلى </a:t>
                      </a:r>
                      <a:r>
                        <a:rPr kumimoji="0" lang="ar-EG" sz="3200" b="0" i="0" u="sng" strike="noStrike" cap="none" normalizeH="0" baseline="0" smtClean="0">
                          <a:ln>
                            <a:noFill/>
                          </a:ln>
                          <a:solidFill>
                            <a:srgbClr val="FF9900"/>
                          </a:solidFill>
                          <a:effectLst/>
                          <a:latin typeface="Arial" charset="0"/>
                          <a:cs typeface="Arial" charset="0"/>
                        </a:rPr>
                        <a:t>أهل رومية  (20- 17 </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 16 )</a:t>
                      </a:r>
                      <a:endParaRPr kumimoji="0" lang="ar-EG"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واطلب اليكم ايها الاخوة ان تلاحظوا الذين يصنعون الشقاقات والعثرات خلافا للتعليم الذي تعلمتموه واعرضوا عنهم.لان مثل هؤلاء لا يخدمون ربنا يسوع المسيح بل بطونهم.</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508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Romains 16:17-20</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Je vous exhorte, frères, à vous garder de ceux qui suscitent divisions et scandales en s'écartant de l'enseignement que vous avez reçu; éloignez-vous d'eux. 18 Car ces gens-là ne servent pas le Christ, notre Seigneur, mais leur ventre,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3200" b="0" i="0" u="sng" strike="noStrike" cap="none" normalizeH="0" baseline="0" smtClean="0">
                          <a:ln>
                            <a:noFill/>
                          </a:ln>
                          <a:solidFill>
                            <a:srgbClr val="FF9900"/>
                          </a:solidFill>
                          <a:effectLst/>
                          <a:latin typeface="Arial" charset="0"/>
                          <a:cs typeface="Arial" charset="0"/>
                        </a:rPr>
                        <a:t>Romans 16:17-20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17 Now I urge you, brethren, note those who cause divisions and offenses, contrary to the doctrine which you learned, and avoid them. 18 For those who are such do not serve our Lord Jesus Christ, but their own belly,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6584" name="Rectangle 88"/>
          <p:cNvSpPr>
            <a:spLocks noGrp="1" noChangeArrowheads="1"/>
          </p:cNvSpPr>
          <p:nvPr>
            <p:ph type="ctrTitle"/>
          </p:nvPr>
        </p:nvSpPr>
        <p:spPr/>
        <p:txBody>
          <a:bodyPr/>
          <a:lstStyle/>
          <a:p>
            <a:r>
              <a:rPr lang="en-US" sz="1000"/>
              <a:t>3p</a:t>
            </a: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604" name="Group 60"/>
          <p:cNvGraphicFramePr>
            <a:graphicFrameLocks noGrp="1"/>
          </p:cNvGraphicFramePr>
          <p:nvPr/>
        </p:nvGraphicFramePr>
        <p:xfrm>
          <a:off x="34925" y="44450"/>
          <a:ext cx="9074150" cy="5945125"/>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وبالكلام الطيب والاقوال الحسنة يخدعون قلوب السّلماء.لان طاعتكم ذاعت الى الجميع.فافرح انا بكم واريد ان تكونوا حكماء للخير وبسطاء للشر.</a:t>
                      </a:r>
                      <a:endParaRPr kumimoji="0" lang="en-US" sz="30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par leurs belles paroles et leurs discours flatteurs, séduisent les coeurs simples.Votre obéissance, en effet, est bien connue de tous. Je me réjouis donc à votre sujet, mais je veux que vous soyez avisés pour le bien et sans compromission avec le mal.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by smooth words and flattering speech deceive the hearts of the simple. 19 For your obedience has become known to all. Therefore I am glad on your behalf; but I want you to be wise in what is good, and simple concerning evil.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43" name="Group 15"/>
          <p:cNvGraphicFramePr>
            <a:graphicFrameLocks noGrp="1"/>
          </p:cNvGraphicFramePr>
          <p:nvPr/>
        </p:nvGraphicFramePr>
        <p:xfrm>
          <a:off x="34925" y="44450"/>
          <a:ext cx="9074150" cy="5867338"/>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واله السلام سيسحق الشيطان تحت ارجلكم سريعا.نعمة ربنا يسوع المسيح معكم.آمين</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0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a:t>
                      </a:r>
                      <a:r>
                        <a:rPr kumimoji="0" lang="fr-FR" sz="2800" b="0" i="0" u="none" strike="noStrike" cap="none" normalizeH="0" baseline="0" smtClean="0">
                          <a:ln>
                            <a:noFill/>
                          </a:ln>
                          <a:solidFill>
                            <a:schemeClr val="bg1"/>
                          </a:solidFill>
                          <a:effectLst/>
                          <a:latin typeface="Arial" charset="0"/>
                          <a:cs typeface="Arial" charset="0"/>
                        </a:rPr>
                        <a:t>Le Dieu de la paix écrasera bientôt Satan sous vos pieds. Que la grâce de notre Seigneur Jésus soit avec vous.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And the God of peace will crush Satan under your feet shortly. The grace of our Lord Jesus Christ be with you. Amen.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1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184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807" name="Group 95"/>
          <p:cNvGraphicFramePr>
            <a:graphicFrameLocks noGrp="1"/>
          </p:cNvGraphicFramePr>
          <p:nvPr/>
        </p:nvGraphicFramePr>
        <p:xfrm>
          <a:off x="34925" y="44450"/>
          <a:ext cx="9074150" cy="6864732"/>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الكاثوليكون من رسالة </a:t>
                      </a:r>
                      <a:r>
                        <a:rPr kumimoji="0" lang="ar-EG" sz="3600" b="0" i="0" u="sng" strike="noStrike" cap="none" normalizeH="0" baseline="0" smtClean="0">
                          <a:ln>
                            <a:noFill/>
                          </a:ln>
                          <a:solidFill>
                            <a:srgbClr val="FF9900"/>
                          </a:solidFill>
                          <a:effectLst/>
                          <a:latin typeface="Arial" charset="0"/>
                          <a:cs typeface="Arial" charset="0"/>
                        </a:rPr>
                        <a:t>بطرس الرسول الأولى( 2</a:t>
                      </a:r>
                      <a:r>
                        <a:rPr kumimoji="0" lang="ar-SA" sz="3600" b="0" i="0" u="sng" strike="noStrike" cap="none" normalizeH="0" baseline="0" smtClean="0">
                          <a:ln>
                            <a:noFill/>
                          </a:ln>
                          <a:solidFill>
                            <a:srgbClr val="FF9900"/>
                          </a:solidFill>
                          <a:effectLst/>
                          <a:latin typeface="Arial" charset="0"/>
                          <a:cs typeface="Arial" charset="0"/>
                        </a:rPr>
                        <a:t> : 1</a:t>
                      </a:r>
                      <a:r>
                        <a:rPr kumimoji="0" lang="ar-EG" sz="3600" b="0" i="0" u="sng" strike="noStrike" cap="none" normalizeH="0" baseline="0" smtClean="0">
                          <a:ln>
                            <a:noFill/>
                          </a:ln>
                          <a:solidFill>
                            <a:srgbClr val="FF9900"/>
                          </a:solidFill>
                          <a:effectLst/>
                          <a:latin typeface="Arial" charset="0"/>
                          <a:cs typeface="Arial" charset="0"/>
                        </a:rPr>
                        <a:t>8</a:t>
                      </a:r>
                      <a:r>
                        <a:rPr kumimoji="0" lang="ar-SA" sz="3600" b="0" i="0" u="sng" strike="noStrike" cap="none" normalizeH="0" baseline="0" smtClean="0">
                          <a:ln>
                            <a:noFill/>
                          </a:ln>
                          <a:solidFill>
                            <a:srgbClr val="FF9900"/>
                          </a:solidFill>
                          <a:effectLst/>
                          <a:latin typeface="Arial" charset="0"/>
                          <a:cs typeface="Arial" charset="0"/>
                        </a:rPr>
                        <a:t> ـ </a:t>
                      </a:r>
                      <a:r>
                        <a:rPr kumimoji="0" lang="ar-EG" sz="3600" b="0" i="0" u="sng" strike="noStrike" cap="none" normalizeH="0" baseline="0" smtClean="0">
                          <a:ln>
                            <a:noFill/>
                          </a:ln>
                          <a:solidFill>
                            <a:srgbClr val="FF9900"/>
                          </a:solidFill>
                          <a:effectLst/>
                          <a:latin typeface="Arial" charset="0"/>
                          <a:cs typeface="Arial" charset="0"/>
                        </a:rPr>
                        <a:t>7</a:t>
                      </a:r>
                      <a:r>
                        <a:rPr kumimoji="0" lang="ar-SA" sz="3600" b="0" i="0" u="sng" strike="noStrike" cap="none" normalizeH="0" baseline="0" smtClean="0">
                          <a:ln>
                            <a:noFill/>
                          </a:ln>
                          <a:solidFill>
                            <a:srgbClr val="FF9900"/>
                          </a:solidFill>
                          <a:effectLst/>
                          <a:latin typeface="Arial" charset="0"/>
                          <a:cs typeface="Arial" charset="0"/>
                        </a:rPr>
                        <a:t> )</a:t>
                      </a:r>
                      <a:endParaRPr kumimoji="0" lang="ar-EG"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625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2:18 - 3:1-7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Serviteurs, soyez soumis avec une profonde crainte à vos maîtres, non seulement aux bons et aux doux, mais aussi aux acariâtres. 19 Car c'est une grâce de supporter, par respect pour Dieu, des peines que l'on souffre injustement.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sng" strike="noStrike" cap="none" normalizeH="0" baseline="0" smtClean="0">
                          <a:ln>
                            <a:noFill/>
                          </a:ln>
                          <a:solidFill>
                            <a:srgbClr val="FF9900"/>
                          </a:solidFill>
                          <a:effectLst/>
                          <a:latin typeface="Arial" charset="0"/>
                          <a:cs typeface="Arial" charset="0"/>
                        </a:rPr>
                        <a:t>1 Peter 2:18-3:7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18 Servants, be submissive to your masters with all fear, not only to the good and gentle, but also to the harsh. 19 For this is commendable, if because of conscience toward God one endures grief, suffering wrongfully.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5808" name="Rectangle 96"/>
          <p:cNvSpPr>
            <a:spLocks noGrp="1" noChangeArrowheads="1"/>
          </p:cNvSpPr>
          <p:nvPr>
            <p:ph type="ctrTitle"/>
          </p:nvPr>
        </p:nvSpPr>
        <p:spPr/>
        <p:txBody>
          <a:bodyPr/>
          <a:lstStyle/>
          <a:p>
            <a:r>
              <a:rPr lang="en-US" sz="1000"/>
              <a:t>3c</a:t>
            </a: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06" name="Group 34"/>
          <p:cNvGraphicFramePr>
            <a:graphicFrameLocks noGrp="1"/>
          </p:cNvGraphicFramePr>
          <p:nvPr/>
        </p:nvGraphicFramePr>
        <p:xfrm>
          <a:off x="34925" y="44450"/>
          <a:ext cx="9074150" cy="6847080"/>
        </p:xfrm>
        <a:graphic>
          <a:graphicData uri="http://schemas.openxmlformats.org/drawingml/2006/table">
            <a:tbl>
              <a:tblPr rtl="1"/>
              <a:tblGrid>
                <a:gridCol w="4681537"/>
                <a:gridCol w="4392613"/>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اي مجد هو ان كنتم تلطمون مخطئين فتصبرون.بل ان كنتم تتألمون عاملين الخير فتصبرون فهذا فضل عند الله لانكم لهذا دعيتم فان المسيح ايضا تألم لاجلنا تاركا لنا مثالا لكي تتبعوا خطواته.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625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99" name="Group 63"/>
          <p:cNvGraphicFramePr>
            <a:graphicFrameLocks noGrp="1"/>
          </p:cNvGraphicFramePr>
          <p:nvPr/>
        </p:nvGraphicFramePr>
        <p:xfrm>
          <a:off x="34925" y="44450"/>
          <a:ext cx="9074150" cy="5903914"/>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لم يفعل خطية ولا وجد في فمه مكر الذي اذ شتم لم يكن يشتم عوضا واذ تألم لم يكن يهدد بل كان يسلم لمن يقضي بعدل.</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Lui qui n'a pas commis de péché et dans la bouche 23 duquel il ne s'est pas trouvé de tromperie; lui qui, insulté, ne rendait pas l'insulte, dans la souffrance, ne menaçait pas, mais s'en remettait au juste Juge;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34" name="Group 74"/>
          <p:cNvGraphicFramePr>
            <a:graphicFrameLocks noGrp="1"/>
          </p:cNvGraphicFramePr>
          <p:nvPr/>
        </p:nvGraphicFramePr>
        <p:xfrm>
          <a:off x="34925" y="44450"/>
          <a:ext cx="9074150" cy="6443283"/>
        </p:xfrm>
        <a:graphic>
          <a:graphicData uri="http://schemas.openxmlformats.org/drawingml/2006/table">
            <a:tbl>
              <a:tblPr rtl="1"/>
              <a:tblGrid>
                <a:gridCol w="4968875"/>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24 who Himself bore our sins in His own body on the tree, that we, having died to sins, might live for righteousness--by whose stripes you were healed. 25 For you were like sheep going astray, but have now returned to the Shepherd and Overseer of your souls.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73" name="Group 33"/>
          <p:cNvGraphicFramePr>
            <a:graphicFrameLocks noGrp="1"/>
          </p:cNvGraphicFramePr>
          <p:nvPr/>
        </p:nvGraphicFramePr>
        <p:xfrm>
          <a:off x="34925" y="115888"/>
          <a:ext cx="9074150" cy="5917440"/>
        </p:xfrm>
        <a:graphic>
          <a:graphicData uri="http://schemas.openxmlformats.org/drawingml/2006/table">
            <a:tbl>
              <a:tblPr rtl="1"/>
              <a:tblGrid>
                <a:gridCol w="4681537"/>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 ملاحظين سيرتكنّ الطاهرة بخوف</a:t>
                      </a:r>
                      <a:r>
                        <a:rPr kumimoji="0" lang="ar-EG" sz="3200" b="0" i="0" u="none" strike="noStrike" cap="none" normalizeH="0" baseline="0" smtClean="0">
                          <a:ln>
                            <a:noFill/>
                          </a:ln>
                          <a:solidFill>
                            <a:schemeClr val="bg1"/>
                          </a:solidFill>
                          <a:effectLst/>
                          <a:latin typeface="Arial" charset="0"/>
                          <a:cs typeface="Arial" charset="0"/>
                        </a:rPr>
                        <a:t>.</a:t>
                      </a:r>
                      <a:r>
                        <a:rPr kumimoji="0" lang="en-C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endParaRPr kumimoji="0" lang="ar-EG"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3:1 Wives, likewise, be submissive to your own husbands, that even if some do not obey the word, they, without a word, may be won by the conduct of their wives, 2 when they observe your chaste conduct accompanied by fear.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56" name="Group 72"/>
          <p:cNvGraphicFramePr>
            <a:graphicFrameLocks noGrp="1"/>
          </p:cNvGraphicFramePr>
          <p:nvPr/>
        </p:nvGraphicFramePr>
        <p:xfrm>
          <a:off x="34925" y="44450"/>
          <a:ext cx="9074150" cy="6161025"/>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تكن زينتكنّ الزينة الخارجية من ضفر الشعر والتحلي بالذهب ولبس الثياب بل انسان القلب الخفي في العديمة الفساد زينة الروح الوديع الهادئ الذي هو قدام الله كثير الثمن.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 Do not let your adornment be merely outward--arranging the hair, wearing gold, or putting on fine apparel-- 4 rather let it be the hidden person of the heart, with the incorruptible beauty of a gentle and quiet spirit, which is very precious in the sight of God.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34" name="Group 62"/>
          <p:cNvGraphicFramePr>
            <a:graphicFrameLocks noGrp="1"/>
          </p:cNvGraphicFramePr>
          <p:nvPr/>
        </p:nvGraphicFramePr>
        <p:xfrm>
          <a:off x="34925" y="44450"/>
          <a:ext cx="9074150" cy="6770880"/>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 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33" name="Group 37"/>
          <p:cNvGraphicFramePr>
            <a:graphicFrameLocks noGrp="1"/>
          </p:cNvGraphicFramePr>
          <p:nvPr/>
        </p:nvGraphicFramePr>
        <p:xfrm>
          <a:off x="34925" y="44450"/>
          <a:ext cx="9074150" cy="5628578"/>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071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4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49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9491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84" name="Group 76"/>
          <p:cNvGraphicFramePr>
            <a:graphicFrameLocks noGrp="1"/>
          </p:cNvGraphicFramePr>
          <p:nvPr/>
        </p:nvGraphicFramePr>
        <p:xfrm>
          <a:off x="34925" y="44450"/>
          <a:ext cx="9074150" cy="674040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CA" sz="3200" b="0" i="0" u="sng" strike="noStrike" cap="none" normalizeH="0" baseline="0" smtClean="0">
                          <a:ln>
                            <a:noFill/>
                          </a:ln>
                          <a:solidFill>
                            <a:srgbClr val="FF9900"/>
                          </a:solidFill>
                          <a:effectLst/>
                          <a:latin typeface="Arial" charset="0"/>
                          <a:cs typeface="Arial" charset="0"/>
                        </a:rPr>
                        <a:t>21</a:t>
                      </a:r>
                      <a:r>
                        <a:rPr kumimoji="0" lang="ar-SA" sz="3200" b="0" i="0" u="sng" strike="noStrike" cap="none" normalizeH="0" baseline="0" smtClean="0">
                          <a:ln>
                            <a:noFill/>
                          </a:ln>
                          <a:solidFill>
                            <a:srgbClr val="FF9900"/>
                          </a:solidFill>
                          <a:effectLst/>
                          <a:latin typeface="Arial" charset="0"/>
                          <a:cs typeface="Arial" charset="0"/>
                        </a:rPr>
                        <a:t> : </a:t>
                      </a:r>
                      <a:r>
                        <a:rPr kumimoji="0" lang="en-CA" sz="3200" b="0" i="0" u="sng" strike="noStrike" cap="none" normalizeH="0" baseline="0" smtClean="0">
                          <a:ln>
                            <a:noFill/>
                          </a:ln>
                          <a:solidFill>
                            <a:srgbClr val="FF9900"/>
                          </a:solidFill>
                          <a:effectLst/>
                          <a:latin typeface="Arial" charset="0"/>
                          <a:cs typeface="Arial" charset="0"/>
                        </a:rPr>
                        <a:t>8</a:t>
                      </a:r>
                      <a:r>
                        <a:rPr kumimoji="0" lang="ar-SA" sz="3200" b="0" i="0" u="sng" strike="noStrike" cap="none" normalizeH="0" baseline="0" smtClean="0">
                          <a:ln>
                            <a:noFill/>
                          </a:ln>
                          <a:solidFill>
                            <a:srgbClr val="FF9900"/>
                          </a:solidFill>
                          <a:effectLst/>
                          <a:latin typeface="Arial" charset="0"/>
                          <a:cs typeface="Arial" charset="0"/>
                        </a:rPr>
                        <a:t> ـ </a:t>
                      </a:r>
                      <a:r>
                        <a:rPr kumimoji="0" lang="en-CA" sz="3200" b="0" i="0" u="sng" strike="noStrike" cap="none" normalizeH="0" baseline="0" smtClean="0">
                          <a:ln>
                            <a:noFill/>
                          </a:ln>
                          <a:solidFill>
                            <a:srgbClr val="FF9900"/>
                          </a:solidFill>
                          <a:effectLst/>
                          <a:latin typeface="Arial" charset="0"/>
                          <a:cs typeface="Arial" charset="0"/>
                        </a:rPr>
                        <a:t>14</a:t>
                      </a:r>
                      <a:r>
                        <a:rPr kumimoji="0" lang="ar-SA" sz="3200" b="0" i="0" u="sng" strike="noStrike" cap="none" normalizeH="0" baseline="0" smtClean="0">
                          <a:ln>
                            <a:noFill/>
                          </a:ln>
                          <a:solidFill>
                            <a:srgbClr val="FF9900"/>
                          </a:solidFill>
                          <a:effectLst/>
                          <a:latin typeface="Arial" charset="0"/>
                          <a:cs typeface="Arial" charset="0"/>
                        </a:rPr>
                        <a:t> )</a:t>
                      </a:r>
                      <a:endParaRPr kumimoji="0" lang="ar-EG"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000" b="1" i="0" u="none" strike="noStrike" cap="none" normalizeH="0" baseline="0" smtClean="0">
                          <a:ln>
                            <a:noFill/>
                          </a:ln>
                          <a:solidFill>
                            <a:schemeClr val="bg1"/>
                          </a:solidFill>
                          <a:effectLst/>
                          <a:latin typeface="Arial" charset="0"/>
                          <a:cs typeface="Arial" charset="0"/>
                        </a:rPr>
                        <a:t>ِ</a:t>
                      </a:r>
                      <a:r>
                        <a:rPr kumimoji="0" lang="fr-CA" sz="3200" b="0" i="0" u="sng" strike="noStrike" cap="none" normalizeH="0" baseline="0" smtClean="0">
                          <a:ln>
                            <a:noFill/>
                          </a:ln>
                          <a:solidFill>
                            <a:srgbClr val="FF9900"/>
                          </a:solidFill>
                          <a:effectLst/>
                          <a:latin typeface="Arial" charset="0"/>
                          <a:cs typeface="Arial" charset="0"/>
                        </a:rPr>
                        <a:t>Actes </a:t>
                      </a:r>
                      <a:r>
                        <a:rPr kumimoji="0" lang="en-CA" sz="3200" b="0" i="0" u="sng" strike="noStrike" cap="none" normalizeH="0" baseline="0" smtClean="0">
                          <a:ln>
                            <a:noFill/>
                          </a:ln>
                          <a:solidFill>
                            <a:srgbClr val="FF9900"/>
                          </a:solidFill>
                          <a:effectLst/>
                          <a:latin typeface="Arial" charset="0"/>
                          <a:cs typeface="Arial" charset="0"/>
                        </a:rPr>
                        <a:t>21: 8 - 14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Repartis le lendemain, nous avons gagné Césarée où nous nous sommes rendus à la maison de Philippe l'Evangéliste, un des Sept, et nous avons séjourné chez lui. 9 Il avait quatre filles vierges qui prophétisaient.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smtClean="0">
                          <a:ln>
                            <a:noFill/>
                          </a:ln>
                          <a:solidFill>
                            <a:srgbClr val="FF9900"/>
                          </a:solidFill>
                          <a:effectLst/>
                          <a:latin typeface="Arial" charset="0"/>
                          <a:cs typeface="Arial" charset="0"/>
                        </a:rPr>
                        <a:t>Acts 21: 8 - 14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9885" name="Rectangle 77"/>
          <p:cNvSpPr>
            <a:spLocks noGrp="1" noChangeArrowheads="1"/>
          </p:cNvSpPr>
          <p:nvPr>
            <p:ph type="ctrTitle"/>
          </p:nvPr>
        </p:nvSpPr>
        <p:spPr/>
        <p:txBody>
          <a:bodyPr/>
          <a:lstStyle/>
          <a:p>
            <a:r>
              <a:rPr lang="en-US" sz="1000" dirty="0"/>
              <a:t>3a</a:t>
            </a: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99" name="Group 67"/>
          <p:cNvGraphicFramePr>
            <a:graphicFrameLocks noGrp="1"/>
          </p:cNvGraphicFramePr>
          <p:nvPr/>
        </p:nvGraphicFramePr>
        <p:xfrm>
          <a:off x="34925" y="115888"/>
          <a:ext cx="9074150" cy="5402263"/>
        </p:xfrm>
        <a:graphic>
          <a:graphicData uri="http://schemas.openxmlformats.org/drawingml/2006/table">
            <a:tbl>
              <a:tblPr rtl="1"/>
              <a:tblGrid>
                <a:gridCol w="4897437"/>
                <a:gridCol w="4176713"/>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نحن مقيمون اياما كثيرة انحدر من اليهودية نبي اسمه اغابوس.</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Alors que nous passions là plusieurs jours, il est arrivé un prophète de Judée, nommé Agabus.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10 And as we stayed many days, a certain prophet named Agabus came down from Judea. </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72" name="Group 20"/>
          <p:cNvGraphicFramePr>
            <a:graphicFrameLocks noGrp="1"/>
          </p:cNvGraphicFramePr>
          <p:nvPr/>
        </p:nvGraphicFramePr>
        <p:xfrm>
          <a:off x="34925" y="115888"/>
          <a:ext cx="9074150" cy="5917440"/>
        </p:xfrm>
        <a:graphic>
          <a:graphicData uri="http://schemas.openxmlformats.org/drawingml/2006/table">
            <a:tbl>
              <a:tblPr rtl="1"/>
              <a:tblGrid>
                <a:gridCol w="4897437"/>
                <a:gridCol w="4176713"/>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a:t>
                      </a:r>
                      <a:endParaRPr kumimoji="0" lang="en-US" sz="40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503" name="Group 39"/>
          <p:cNvGraphicFramePr>
            <a:graphicFrameLocks noGrp="1"/>
          </p:cNvGraphicFramePr>
          <p:nvPr/>
        </p:nvGraphicFramePr>
        <p:xfrm>
          <a:off x="34925" y="115888"/>
          <a:ext cx="9074150" cy="5691188"/>
        </p:xfrm>
        <a:graphic>
          <a:graphicData uri="http://schemas.openxmlformats.org/drawingml/2006/table">
            <a:tbl>
              <a:tblPr rtl="1"/>
              <a:tblGrid>
                <a:gridCol w="4465637"/>
                <a:gridCol w="46085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سمعنا هذا طلبنا اليه نحن والذين من المكان ان لا يصعد الى اورشليم.فاجاب بولس ماذا تفعلون تبكون وتكسرون قلبي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 ces mots, nous et les frères de la ville, nous avons supplié Paul de ne pas monter à Jérusalem. 13 Alors il nous a répondu: "Qu'avez-vous à pleurer et à me briser le coeur?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Now when we heard these things, both we and those from that place pleaded with him not to go up to Jerusalem. 13 Then Paul answered, What do you mean by weeping and breaking my heart?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14" name="Group 58"/>
          <p:cNvGraphicFramePr>
            <a:graphicFrameLocks noGrp="1"/>
          </p:cNvGraphicFramePr>
          <p:nvPr/>
        </p:nvGraphicFramePr>
        <p:xfrm>
          <a:off x="34925" y="44450"/>
          <a:ext cx="9074150" cy="5937696"/>
        </p:xfrm>
        <a:graphic>
          <a:graphicData uri="http://schemas.openxmlformats.org/drawingml/2006/table">
            <a:tbl>
              <a:tblPr rtl="1"/>
              <a:tblGrid>
                <a:gridCol w="5113337"/>
                <a:gridCol w="3960813"/>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لاني مستعد ليس ان أربط فقط بل ان اموت ايضا في اورشليم لاجل اسم الرب يسوع. ولما لم يقنع سكتنا قائلين لتكن مشيئة الرب.</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suis prêt, moi, non seulement à être lié mais à mourir à Jérusalem pour le nom du Seigneur Jésus."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Comme il ne se laissait pas convaincre, nous n'avons pas insisté. "Que la volonté du Seigneur soit faite!" disions-nous.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For I am ready not only to be bound, but also to die at Jerusalem for the name of the Lord Jesus. 14 So when he would not be persuaded, we ceased, saying, The will of the Lord be done.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05" name="Group 77"/>
          <p:cNvGraphicFramePr>
            <a:graphicFrameLocks noGrp="1"/>
          </p:cNvGraphicFramePr>
          <p:nvPr/>
        </p:nvGraphicFramePr>
        <p:xfrm>
          <a:off x="34925" y="44450"/>
          <a:ext cx="9074150" cy="6112512"/>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smtClean="0">
                          <a:ln>
                            <a:noFill/>
                          </a:ln>
                          <a:solidFill>
                            <a:srgbClr val="FF9900"/>
                          </a:solidFill>
                          <a:effectLst/>
                          <a:latin typeface="Arial" charset="0"/>
                          <a:cs typeface="Arial" charset="0"/>
                        </a:rPr>
                        <a:t>مز</a:t>
                      </a:r>
                      <a:r>
                        <a:rPr kumimoji="0" lang="ar-EG" sz="3200" b="0" i="0" u="sng" strike="noStrike" cap="none" normalizeH="0" baseline="0" dirty="0" smtClean="0">
                          <a:ln>
                            <a:noFill/>
                          </a:ln>
                          <a:solidFill>
                            <a:srgbClr val="FF9900"/>
                          </a:solidFill>
                          <a:effectLst/>
                          <a:latin typeface="Arial" charset="0"/>
                          <a:cs typeface="Arial" charset="0"/>
                        </a:rPr>
                        <a:t>مور</a:t>
                      </a:r>
                      <a:r>
                        <a:rPr kumimoji="0" lang="ar-SA" sz="3200" b="0" i="0" u="sng" strike="noStrike" cap="none" normalizeH="0" baseline="0" dirty="0" smtClean="0">
                          <a:ln>
                            <a:noFill/>
                          </a:ln>
                          <a:solidFill>
                            <a:srgbClr val="FF9900"/>
                          </a:solidFill>
                          <a:effectLst/>
                          <a:latin typeface="Arial" charset="0"/>
                          <a:cs typeface="Arial" charset="0"/>
                        </a:rPr>
                        <a:t> (</a:t>
                      </a:r>
                      <a:r>
                        <a:rPr kumimoji="0" lang="en-CA" sz="3200" b="0" i="0" u="sng" strike="noStrike" cap="none" normalizeH="0" baseline="0" dirty="0" smtClean="0">
                          <a:ln>
                            <a:noFill/>
                          </a:ln>
                          <a:solidFill>
                            <a:srgbClr val="FF9900"/>
                          </a:solidFill>
                          <a:effectLst/>
                          <a:latin typeface="Arial" charset="0"/>
                          <a:cs typeface="Arial" charset="0"/>
                        </a:rPr>
                        <a:t>(</a:t>
                      </a:r>
                      <a:r>
                        <a:rPr kumimoji="0" lang="en-CA" sz="3600" b="0" i="0" u="sng" strike="noStrike" cap="none" normalizeH="0" baseline="0" dirty="0" smtClean="0">
                          <a:ln>
                            <a:noFill/>
                          </a:ln>
                          <a:solidFill>
                            <a:srgbClr val="FF9900"/>
                          </a:solidFill>
                          <a:effectLst/>
                          <a:latin typeface="Arial" charset="0"/>
                          <a:cs typeface="Times New Roman" pitchFamily="18" charset="0"/>
                        </a:rPr>
                        <a:t>28:2,8,6</a:t>
                      </a:r>
                      <a:r>
                        <a:rPr kumimoji="0" lang="ar-SA" sz="3200" b="0" i="0" u="none" strike="noStrike" cap="none" normalizeH="0" baseline="0" dirty="0" smtClean="0">
                          <a:ln>
                            <a:noFill/>
                          </a:ln>
                          <a:solidFill>
                            <a:schemeClr val="bg1"/>
                          </a:solidFill>
                          <a:effectLst/>
                          <a:latin typeface="Arial" charset="0"/>
                          <a:cs typeface="Arial" charset="0"/>
                        </a:rPr>
                        <a:t> </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استمع صوت تضرعي اذ استغيث بك</a:t>
                      </a:r>
                      <a:r>
                        <a:rPr kumimoji="0" lang="en-CA" sz="3200" b="0" i="0" u="none" strike="noStrike" cap="none" normalizeH="0" baseline="0" dirty="0" smtClean="0">
                          <a:ln>
                            <a:noFill/>
                          </a:ln>
                          <a:solidFill>
                            <a:schemeClr val="bg1"/>
                          </a:solidFill>
                          <a:effectLst/>
                          <a:latin typeface="Arial" charset="0"/>
                          <a:cs typeface="Arial" charset="0"/>
                        </a:rPr>
                        <a:t>  </a:t>
                      </a:r>
                      <a:r>
                        <a:rPr kumimoji="0" lang="ar-EG" sz="3200" b="0" i="0" u="none" strike="noStrike" cap="none" normalizeH="0" baseline="0" dirty="0" smtClean="0">
                          <a:ln>
                            <a:noFill/>
                          </a:ln>
                          <a:solidFill>
                            <a:schemeClr val="bg1"/>
                          </a:solidFill>
                          <a:effectLst/>
                          <a:latin typeface="Arial" charset="0"/>
                          <a:cs typeface="Arial" charset="0"/>
                        </a:rPr>
                        <a:t>ا</a:t>
                      </a:r>
                      <a:r>
                        <a:rPr kumimoji="0" lang="ar-SA" sz="3200" b="0" i="0" u="none" strike="noStrike" cap="none" normalizeH="0" baseline="0" dirty="0" smtClean="0">
                          <a:ln>
                            <a:noFill/>
                          </a:ln>
                          <a:solidFill>
                            <a:schemeClr val="bg1"/>
                          </a:solidFill>
                          <a:effectLst/>
                          <a:latin typeface="Arial" charset="0"/>
                          <a:cs typeface="Arial" charset="0"/>
                        </a:rPr>
                        <a:t>لرب عزّي وترسي مبارك الرب لانه سمع صوت تضرعي.</a:t>
                      </a:r>
                      <a:r>
                        <a:rPr kumimoji="0" lang="ar-SA" sz="2800" b="0" i="0" u="none" strike="noStrike" cap="none" normalizeH="0" baseline="0" dirty="0" smtClean="0">
                          <a:ln>
                            <a:noFill/>
                          </a:ln>
                          <a:solidFill>
                            <a:schemeClr val="bg1"/>
                          </a:solidFill>
                          <a:effectLst/>
                          <a:latin typeface="Arial" charset="0"/>
                          <a:cs typeface="Arial" charset="0"/>
                        </a:rPr>
                        <a:t>	 	هللويا.</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00"/>
                          </a:solidFill>
                          <a:effectLst/>
                          <a:latin typeface="Arial" charset="0"/>
                          <a:cs typeface="Times New Roman" pitchFamily="18" charset="0"/>
                        </a:rPr>
                        <a:t>Psaume</a:t>
                      </a:r>
                      <a:r>
                        <a:rPr kumimoji="0" lang="en-US" sz="3600" b="0" i="0" u="sng" strike="noStrike" cap="none" normalizeH="0" baseline="0" dirty="0" smtClean="0">
                          <a:ln>
                            <a:noFill/>
                          </a:ln>
                          <a:solidFill>
                            <a:srgbClr val="FF9900"/>
                          </a:solidFill>
                          <a:effectLst/>
                          <a:latin typeface="Arial" charset="0"/>
                          <a:cs typeface="Times New Roman" pitchFamily="18" charset="0"/>
                        </a:rPr>
                        <a:t> </a:t>
                      </a:r>
                      <a:r>
                        <a:rPr kumimoji="0" lang="en-US" sz="2800" b="0" i="0" u="sng" strike="noStrike" cap="none" normalizeH="0" baseline="0" dirty="0" smtClean="0">
                          <a:ln>
                            <a:noFill/>
                          </a:ln>
                          <a:solidFill>
                            <a:srgbClr val="FF9900"/>
                          </a:solidFill>
                          <a:effectLst/>
                          <a:latin typeface="Arial" charset="0"/>
                          <a:cs typeface="Arial" charset="0"/>
                        </a:rPr>
                        <a:t> </a:t>
                      </a:r>
                      <a:r>
                        <a:rPr kumimoji="0" lang="en-CA" sz="3600" b="0" i="0" u="sng" strike="noStrike" cap="none" normalizeH="0" baseline="0" dirty="0" smtClean="0">
                          <a:ln>
                            <a:noFill/>
                          </a:ln>
                          <a:solidFill>
                            <a:srgbClr val="FF9900"/>
                          </a:solidFill>
                          <a:effectLst/>
                          <a:latin typeface="Arial" charset="0"/>
                          <a:cs typeface="Times New Roman" pitchFamily="18" charset="0"/>
                        </a:rPr>
                        <a:t>28:2,8,6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Seigneur, écoute ma voix suppliante, quand je crie vers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Le seigneur est ma forteresse et mon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Béni soit le Seigneur, car il a écouté  ma voix suppliante, Alléluia.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Times New Roman" pitchFamily="18" charset="0"/>
                        </a:rPr>
                        <a:t>Psalms 28:2, 7,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 Hear the voice of my supplications.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The Lord is my strength and my shield.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Blessed be the Lord, Because He has heard the voice of my supplications!.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5006" name="Rectangle 78"/>
          <p:cNvSpPr>
            <a:spLocks noGrp="1" noChangeArrowheads="1"/>
          </p:cNvSpPr>
          <p:nvPr>
            <p:ph type="ctrTitle"/>
          </p:nvPr>
        </p:nvSpPr>
        <p:spPr/>
        <p:txBody>
          <a:bodyPr/>
          <a:lstStyle/>
          <a:p>
            <a:r>
              <a:rPr lang="en-US" sz="1000" dirty="0"/>
              <a:t>3pg</a:t>
            </a:r>
          </a:p>
        </p:txBody>
      </p:sp>
      <p:sp>
        <p:nvSpPr>
          <p:cNvPr id="16" name="Text Box 29">
            <a:hlinkClick r:id="" action="ppaction://macro?name=LetThemExaltHimForBishop"/>
          </p:cNvPr>
          <p:cNvSpPr txBox="1">
            <a:spLocks noChangeArrowheads="1"/>
          </p:cNvSpPr>
          <p:nvPr/>
        </p:nvSpPr>
        <p:spPr bwMode="auto">
          <a:xfrm>
            <a:off x="7484103" y="5643578"/>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35" name="Group 83"/>
          <p:cNvGraphicFramePr>
            <a:graphicFrameLocks noGrp="1"/>
          </p:cNvGraphicFramePr>
          <p:nvPr/>
        </p:nvGraphicFramePr>
        <p:xfrm>
          <a:off x="34925" y="44450"/>
          <a:ext cx="9074150" cy="6856224"/>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( 3 : 22 : 35 )</a:t>
                      </a:r>
                      <a:endParaRPr kumimoji="0" lang="en-C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الكتبة الذين نزلوا من اورشليم فقالوا ان معه بعلزبول.وانه برئيس الشياطين يخرج الشياطين. فدعاهم وقال لهم بامثال كيف يقدر شيطان ان يخرج شيطانا.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Marc 3:22-35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a:t>
                      </a:r>
                      <a:r>
                        <a:rPr kumimoji="0" lang="fr-FR" sz="2800" b="0" i="0" u="none" strike="noStrike" cap="none" normalizeH="0" baseline="0" smtClean="0">
                          <a:ln>
                            <a:noFill/>
                          </a:ln>
                          <a:solidFill>
                            <a:schemeClr val="bg1"/>
                          </a:solidFill>
                          <a:effectLst/>
                          <a:latin typeface="Arial" charset="0"/>
                          <a:cs typeface="Arial" charset="0"/>
                        </a:rPr>
                        <a:t>Et les scribes qui étaient descendus de Jérusalem disaient: "Il a Belzébul en lui" et: "C'est par le chef des démons qu'il chasse les démons." 23 Il les fit venir et il leur disait en paraboles: "Comment Satan peut-il expulser Satan?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Mark 3:22-35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And the scribes who came down from Jerusalem said, He has Beelzebub, and, By the ruler of the demons He casts out demons. 23 So He called them to Himself and said to them in parables: How can Satan cast out Satan?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6036" name="Rectangle 84"/>
          <p:cNvSpPr>
            <a:spLocks noGrp="1" noChangeArrowheads="1"/>
          </p:cNvSpPr>
          <p:nvPr>
            <p:ph type="ctrTitle"/>
          </p:nvPr>
        </p:nvSpPr>
        <p:spPr/>
        <p:txBody>
          <a:bodyPr/>
          <a:lstStyle/>
          <a:p>
            <a:r>
              <a:rPr lang="en-US" sz="1000" dirty="0"/>
              <a:t>3g</a:t>
            </a:r>
          </a:p>
        </p:txBody>
      </p:sp>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50" name="Group 74"/>
          <p:cNvGraphicFramePr>
            <a:graphicFrameLocks noGrp="1"/>
          </p:cNvGraphicFramePr>
          <p:nvPr/>
        </p:nvGraphicFramePr>
        <p:xfrm>
          <a:off x="34925" y="44450"/>
          <a:ext cx="9074150" cy="6161025"/>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انقسمت مملكة على ذاتها لا تقدر تلك المملكة ان تثبت. وان انقسم بيت على ذاته لا يقدر ذلك البيت ان يثبت. وان قام الشيطان على ذاته وانقسم لا يقدر ان يثبت بل يكون له انقضاء.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Si un royaume est divisé contre lui-même, ce royaume ne peut se maintenir. 25 Si une famille est divisée contre elle-même, cette famille ne pourra pas tenir. 26 Et si Satan s'est dressé contre lui-même et s'il est divisé, il ne peut pas tenir, c'en est fini de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24 If a kingdom is divided against itself, that kingdom cannot stand. 25 And if a house is divided against itself, that house cannot stand. 26 And if Satan has risen up against himself, and is divided, he cannot stand, but has an end.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53" name="Group 53"/>
          <p:cNvGraphicFramePr>
            <a:graphicFrameLocks noGrp="1"/>
          </p:cNvGraphicFramePr>
          <p:nvPr/>
        </p:nvGraphicFramePr>
        <p:xfrm>
          <a:off x="34925" y="44450"/>
          <a:ext cx="9074150" cy="634416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يستطيع احد ان يدخل بيت قوي وينهب امتعته ان لم يربط القوي اولا وحينئذ ينهب بيته. الحق اقول لكم ان جميع الخطايا تغفر لبني البشر والتجاديف التي يجدفونها.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3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27 </a:t>
                      </a:r>
                      <a:r>
                        <a:rPr kumimoji="0" lang="fr-FR" sz="2800" b="0" i="0" u="none" strike="noStrike" cap="none" normalizeH="0" baseline="0" smtClean="0">
                          <a:ln>
                            <a:noFill/>
                          </a:ln>
                          <a:solidFill>
                            <a:schemeClr val="bg1"/>
                          </a:solidFill>
                          <a:effectLst/>
                          <a:latin typeface="Arial" charset="0"/>
                          <a:cs typeface="Arial" charset="0"/>
                        </a:rPr>
                        <a:t>Mais personne ne peut entrer dans la maison de l'homme fort et piller ses biens, s'il n'a d'abord ligoté l'homme fort; alors il pillera sa maison. 28 En vérité, je vous déclare que tout sera pardonné aux fils des hommes, les péchés et les blasphèmes aussi nombreux qu'ils en auront proférés.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27 No one can enter a strong man's house and plunder his goods, unless he first binds the strong man. And then he will plunder his house. 28 Assuredly, I say to you, all sins will be forgiven the sons of men, and whatever blasphemies they may utter;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06" name="Group 62"/>
          <p:cNvGraphicFramePr>
            <a:graphicFrameLocks noGrp="1"/>
          </p:cNvGraphicFramePr>
          <p:nvPr/>
        </p:nvGraphicFramePr>
        <p:xfrm>
          <a:off x="34925" y="44450"/>
          <a:ext cx="9074150" cy="6659183"/>
        </p:xfrm>
        <a:graphic>
          <a:graphicData uri="http://schemas.openxmlformats.org/drawingml/2006/table">
            <a:tbl>
              <a:tblPr rtl="1"/>
              <a:tblGrid>
                <a:gridCol w="4321175"/>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من جدّف على الروح القدس فليس له مغفرة الى الابد بل هو مستوجب دينونة ابدية. لانهم قالوا ان معه روحا نجسا  فجاءت حينئذ اخوته وامه ووقفوا خارجا وارسلوا اليه يدعونه.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29 </a:t>
                      </a:r>
                      <a:r>
                        <a:rPr kumimoji="0" lang="fr-FR" sz="2800" b="0" i="0" u="none" strike="noStrike" cap="none" normalizeH="0" baseline="0" smtClean="0">
                          <a:ln>
                            <a:noFill/>
                          </a:ln>
                          <a:solidFill>
                            <a:schemeClr val="bg1"/>
                          </a:solidFill>
                          <a:effectLst/>
                          <a:latin typeface="Arial" charset="0"/>
                          <a:cs typeface="Arial" charset="0"/>
                        </a:rPr>
                        <a:t>Mais si quelqu'un blasphème contre l'Esprit Saint, il reste sans pardon à jamais: il est coupable de péché pour toujours.30 Cela parce qu'ils disaient: "Il a un esprit impur. 31 Arrivent sa mère et ses frères. Restant dehors, ils le firent appeler. </a:t>
                      </a:r>
                      <a:endParaRPr kumimoji="0" lang="ar-EG"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29 but he who blasphemes against the Holy Spirit never has forgiveness, but is subject to eternal condemnation-- 30 because they said, He has an unclean spirit. 31 Then His brothers and His mother came, and standing outside they sent to Him, calling Him.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01" name="Group 25"/>
          <p:cNvGraphicFramePr>
            <a:graphicFrameLocks noGrp="1"/>
          </p:cNvGraphicFramePr>
          <p:nvPr/>
        </p:nvGraphicFramePr>
        <p:xfrm>
          <a:off x="34925" y="44450"/>
          <a:ext cx="9074150" cy="5473701"/>
        </p:xfrm>
        <a:graphic>
          <a:graphicData uri="http://schemas.openxmlformats.org/drawingml/2006/table">
            <a:tbl>
              <a:tblPr rtl="1"/>
              <a:tblGrid>
                <a:gridCol w="4105275"/>
                <a:gridCol w="49688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الجمع جالسا حوله فقالوا له هوذا امك واخوتك خارجا يطلبونك.</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فاجابهم قائلا من امي واخوتي.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La foule était assise autour de lui. On lui dit: "Voici que ta mère et tes frères sont dehors; ils te cherchent. 33  Il leur répond: "Qui sont ma mère et mes frères?"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32 And a multitude was sitting around Him; and they said to Him, Look, Your mother and Your brothers are outside seeking You. 33 But He answered them, saying, Who is My mother, or My brothers?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066" name="Group 42"/>
          <p:cNvGraphicFramePr>
            <a:graphicFrameLocks noGrp="1"/>
          </p:cNvGraphicFramePr>
          <p:nvPr/>
        </p:nvGraphicFramePr>
        <p:xfrm>
          <a:off x="34925" y="44450"/>
          <a:ext cx="9074150" cy="5762626"/>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نظر حوله الى الجالسين وقال ها امي واخوتي. لان من يصنع مشيئة الله هو اخي واختي وامي.</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US"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Et, parcourant du regard ceux qui étaient assis en cercle autour de lui, il dit: "Voici ma mère et mes frères. 35 Quiconque fait la volonté de Dieu, voilà mon frère, ma soeur, ma mère.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34 And He looked around in a circle at those who sat about Him, and said, Here are My mother and My brothers! 35 For whoever does the will of God is My brother and My sister and mother.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72" name="Group 16"/>
          <p:cNvGraphicFramePr>
            <a:graphicFrameLocks noGrp="1"/>
          </p:cNvGraphicFramePr>
          <p:nvPr/>
        </p:nvGraphicFramePr>
        <p:xfrm>
          <a:off x="539750" y="1484313"/>
          <a:ext cx="8137525" cy="484632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Fourth Sunday of The Month of Misra</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الأحد ا</a:t>
                      </a:r>
                      <a:r>
                        <a:rPr kumimoji="0" lang="ar-EG" sz="4000" b="1" i="0" u="none" strike="noStrike" cap="none" normalizeH="0" baseline="0" smtClean="0">
                          <a:ln>
                            <a:noFill/>
                          </a:ln>
                          <a:solidFill>
                            <a:srgbClr val="FF9900"/>
                          </a:solidFill>
                          <a:effectLst/>
                          <a:latin typeface="Arial" charset="0"/>
                          <a:cs typeface="Arial" charset="0"/>
                        </a:rPr>
                        <a:t>لرابع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Quatrième dimanche du mois de Misra</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0208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10" name="Group 90"/>
          <p:cNvGraphicFramePr>
            <a:graphicFrameLocks noGrp="1"/>
          </p:cNvGraphicFramePr>
          <p:nvPr/>
        </p:nvGraphicFramePr>
        <p:xfrm>
          <a:off x="69850" y="0"/>
          <a:ext cx="9074150" cy="7020816"/>
        </p:xfrm>
        <a:graphic>
          <a:graphicData uri="http://schemas.openxmlformats.org/drawingml/2006/table">
            <a:tbl>
              <a:tblPr rtl="1"/>
              <a:tblGrid>
                <a:gridCol w="4895848"/>
                <a:gridCol w="4178302"/>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عشية </a:t>
                      </a:r>
                      <a:r>
                        <a:rPr kumimoji="0" lang="en-CA" sz="3600" b="0" i="0" u="sng" strike="noStrike" cap="none" normalizeH="0" baseline="0" dirty="0" smtClean="0">
                          <a:ln>
                            <a:noFill/>
                          </a:ln>
                          <a:solidFill>
                            <a:srgbClr val="FF9933"/>
                          </a:solidFill>
                          <a:effectLst/>
                          <a:latin typeface="Arial" charset="0"/>
                          <a:cs typeface="Arial" charset="0"/>
                        </a:rPr>
                        <a:t>)</a:t>
                      </a:r>
                      <a:r>
                        <a:rPr kumimoji="0" lang="ar-EG" sz="3600" b="0" i="0" u="sng" strike="noStrike" cap="none" normalizeH="0" baseline="0" dirty="0" smtClean="0">
                          <a:ln>
                            <a:noFill/>
                          </a:ln>
                          <a:solidFill>
                            <a:srgbClr val="FF9933"/>
                          </a:solidFill>
                          <a:effectLst/>
                          <a:latin typeface="Arial" charset="0"/>
                          <a:cs typeface="Arial" charset="0"/>
                        </a:rPr>
                        <a:t> </a:t>
                      </a:r>
                      <a:r>
                        <a:rPr kumimoji="0" lang="fr-FR" sz="3600" b="0" i="0" u="sng" strike="noStrike" cap="none" normalizeH="0" baseline="0" dirty="0" smtClean="0">
                          <a:ln>
                            <a:noFill/>
                          </a:ln>
                          <a:solidFill>
                            <a:srgbClr val="FF9933"/>
                          </a:solidFill>
                          <a:effectLst/>
                          <a:latin typeface="Arial" charset="0"/>
                          <a:cs typeface="Arial" charset="0"/>
                        </a:rPr>
                        <a:t>119:169, 176</a:t>
                      </a:r>
                      <a:r>
                        <a:rPr kumimoji="0" lang="ar-EG" sz="3600" b="0" i="0" u="sng" strike="noStrike" cap="none" normalizeH="0" baseline="0" dirty="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ليبلغ صراخي اليك يا رب</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حسب كلامك فهمني.</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ضللت كشاة ضالة</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اطلب عبدك لاني لم انس وصاياك</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EG" sz="2800" b="1" i="0" u="none" strike="noStrike" cap="none" normalizeH="0" baseline="0" dirty="0" smtClean="0">
                          <a:ln>
                            <a:noFill/>
                          </a:ln>
                          <a:solidFill>
                            <a:schemeClr val="bg1"/>
                          </a:solidFill>
                          <a:effectLst/>
                          <a:latin typeface="Arial" charset="0"/>
                          <a:cs typeface="Arial" charset="0"/>
                        </a:rPr>
                        <a:t>.</a:t>
                      </a:r>
                      <a:r>
                        <a:rPr kumimoji="0" lang="ar-EG"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500" b="0" i="0" u="sng" strike="noStrike" cap="none" normalizeH="0" baseline="0" dirty="0" smtClean="0">
                          <a:ln>
                            <a:noFill/>
                          </a:ln>
                          <a:solidFill>
                            <a:srgbClr val="FF9933"/>
                          </a:solidFill>
                          <a:effectLst/>
                          <a:latin typeface="Arial" charset="0"/>
                          <a:cs typeface="Arial" charset="0"/>
                        </a:rPr>
                        <a:t>Psaume</a:t>
                      </a:r>
                      <a:r>
                        <a:rPr kumimoji="0" lang="en-CA" sz="3100" b="0" i="0" u="sng" strike="noStrike" cap="none" normalizeH="0" baseline="0" dirty="0" smtClean="0">
                          <a:ln>
                            <a:noFill/>
                          </a:ln>
                          <a:solidFill>
                            <a:srgbClr val="FF9933"/>
                          </a:solidFill>
                          <a:effectLst/>
                          <a:latin typeface="Arial" charset="0"/>
                          <a:cs typeface="Arial" charset="0"/>
                        </a:rPr>
                        <a:t>119:169, 176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169 Que mon cri parvienne en ta présence, Seigneur, donne-moi du discernement selon ta parole.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176 Je suis errant comme une brebis perdue: recherche ton serviteur, car je n'ai pas oublié tes commandements, 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500" b="0" i="0" u="sng" strike="noStrike" cap="none" normalizeH="0" baseline="0" dirty="0" smtClean="0">
                          <a:ln>
                            <a:noFill/>
                          </a:ln>
                          <a:solidFill>
                            <a:srgbClr val="FF9933"/>
                          </a:solidFill>
                          <a:effectLst/>
                          <a:latin typeface="Arial" charset="0"/>
                          <a:cs typeface="Arial" charset="0"/>
                        </a:rPr>
                        <a:t>Psalms 119:169, 176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smtClean="0">
                          <a:ln>
                            <a:noFill/>
                          </a:ln>
                          <a:solidFill>
                            <a:schemeClr val="bg1"/>
                          </a:solidFill>
                          <a:effectLst/>
                          <a:latin typeface="Arial" charset="0"/>
                          <a:cs typeface="Arial" charset="0"/>
                        </a:rPr>
                        <a:t>169 Let my cry come before You, O Lord; Give me understanding according to Your word.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smtClean="0">
                          <a:ln>
                            <a:noFill/>
                          </a:ln>
                          <a:solidFill>
                            <a:schemeClr val="bg1"/>
                          </a:solidFill>
                          <a:effectLst/>
                          <a:latin typeface="Arial" charset="0"/>
                          <a:cs typeface="Arial" charset="0"/>
                        </a:rPr>
                        <a:t>176 I have gone astray like a lost sheep; Seek Your servant, For I do not forget Your commandments   </a:t>
                      </a:r>
                      <a:r>
                        <a:rPr kumimoji="0" lang="en-US" sz="2800" b="0" i="0" u="none" strike="noStrike" cap="none" normalizeH="0" baseline="0" dirty="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3211" name="Rectangle 91"/>
          <p:cNvSpPr>
            <a:spLocks noGrp="1" noChangeArrowheads="1"/>
          </p:cNvSpPr>
          <p:nvPr>
            <p:ph type="ctrTitle"/>
          </p:nvPr>
        </p:nvSpPr>
        <p:spPr/>
        <p:txBody>
          <a:bodyPr/>
          <a:lstStyle/>
          <a:p>
            <a:r>
              <a:rPr lang="en-US" sz="1000" dirty="0"/>
              <a:t>4pv</a:t>
            </a:r>
          </a:p>
        </p:txBody>
      </p:sp>
      <p:sp>
        <p:nvSpPr>
          <p:cNvPr id="16" name="Text Box 29">
            <a:hlinkClick r:id="" action="ppaction://macro?name=LetThemExaltHimForBishop"/>
          </p:cNvPr>
          <p:cNvSpPr txBox="1">
            <a:spLocks noChangeArrowheads="1"/>
          </p:cNvSpPr>
          <p:nvPr/>
        </p:nvSpPr>
        <p:spPr bwMode="auto">
          <a:xfrm>
            <a:off x="6715140" y="6072206"/>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816" name="Group 72"/>
          <p:cNvGraphicFramePr>
            <a:graphicFrameLocks noGrp="1"/>
          </p:cNvGraphicFramePr>
          <p:nvPr/>
        </p:nvGraphicFramePr>
        <p:xfrm>
          <a:off x="69850" y="0"/>
          <a:ext cx="9074150" cy="6684202"/>
        </p:xfrm>
        <a:graphic>
          <a:graphicData uri="http://schemas.openxmlformats.org/drawingml/2006/table">
            <a:tbl>
              <a:tblPr rtl="1"/>
              <a:tblGrid>
                <a:gridCol w="4284662"/>
                <a:gridCol w="47894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CA" sz="3600" b="0" i="0" u="sng" strike="noStrike" cap="none" normalizeH="0" baseline="0" smtClean="0">
                          <a:ln>
                            <a:noFill/>
                          </a:ln>
                          <a:solidFill>
                            <a:srgbClr val="FF9933"/>
                          </a:solidFill>
                          <a:effectLst/>
                          <a:latin typeface="Arial" charset="0"/>
                          <a:cs typeface="Arial" charset="0"/>
                        </a:rPr>
                        <a:t>17:20-37</a:t>
                      </a:r>
                      <a:r>
                        <a:rPr kumimoji="0" lang="ar-EG" sz="36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ولما سأله الفريسيون متى يأتي ملكوت الله اجابهم وقال لا يأتي ملكوت الله بمراقبة.</a:t>
                      </a:r>
                      <a:endParaRPr kumimoji="0" lang="en-US"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Luc 17:20-37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Les Pharisiens lui demandèrent: "Quand donc vient le Règne de Dieu?" Il leur répondit: "Le Règne de Dieu ne vient pas comme un fait observable.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Luke 17:20-37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Now when He was asked by the Pharisees when the kingdom of God would come, He answered them and said, The kingdom of God does not come with observation;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9817" name="Rectangle 73"/>
          <p:cNvSpPr>
            <a:spLocks noGrp="1" noChangeArrowheads="1"/>
          </p:cNvSpPr>
          <p:nvPr>
            <p:ph type="ctrTitle"/>
          </p:nvPr>
        </p:nvSpPr>
        <p:spPr/>
        <p:txBody>
          <a:bodyPr/>
          <a:lstStyle/>
          <a:p>
            <a:r>
              <a:rPr lang="en-US" sz="1000" dirty="0"/>
              <a:t>4v</a:t>
            </a: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271" name="Group 23"/>
          <p:cNvGraphicFramePr>
            <a:graphicFrameLocks noGrp="1"/>
          </p:cNvGraphicFramePr>
          <p:nvPr/>
        </p:nvGraphicFramePr>
        <p:xfrm>
          <a:off x="69850" y="0"/>
          <a:ext cx="9074150" cy="6276913"/>
        </p:xfrm>
        <a:graphic>
          <a:graphicData uri="http://schemas.openxmlformats.org/drawingml/2006/table">
            <a:tbl>
              <a:tblPr rtl="1"/>
              <a:tblGrid>
                <a:gridCol w="4572000"/>
                <a:gridCol w="45021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يقولون هوذا ههنا او هوذا هناك لان ها ملكوت الله داخلكم وقال للتلاميذ ستأتي ايام فيها تشتهون ان تروا يوما واحدا من ايام ابن الانسان ولا ترون.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On ne dira pas: "Le voici" ou "Le voilà". En effet, le Règne de Dieu est parmi vous. 22  Alors il dit aux disciples: "Des jours vont venir où vous désirerez voir ne fût-ce qu'un seul des jours du Fils de l'homme, et vous ne le verrez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21 nor will they say, `See here!' or `See there!' For indeed, the kingdom of God is within you. 22 Then He said to the disciples, The days will come when you will desire to see one of the days of the Son of Man, and you will not see it.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19" name="Group 51"/>
          <p:cNvGraphicFramePr>
            <a:graphicFrameLocks noGrp="1"/>
          </p:cNvGraphicFramePr>
          <p:nvPr/>
        </p:nvGraphicFramePr>
        <p:xfrm>
          <a:off x="69850" y="44450"/>
          <a:ext cx="9074150" cy="6391594"/>
        </p:xfrm>
        <a:graphic>
          <a:graphicData uri="http://schemas.openxmlformats.org/drawingml/2006/table">
            <a:tbl>
              <a:tblPr rtl="1"/>
              <a:tblGrid>
                <a:gridCol w="4140200"/>
                <a:gridCol w="49339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ويقولون لكم هوذا ههنا او هوذا هناك.لا تذهبوا ولا تتبعوا.لانه كما ان البرق الذي يبرق من ناحية تحت السماء يضيء الى ناحية تحت السماء كذلك يكون ايضا ابن الانسان في يومه.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On vous dira: "Le voilà, le voici." Ne partez pas, ne vous précipitez pas. 24 En effet, comme l'éclair en jaillissant brille d'un bout à l'autre de l'horizon, ainsi sera le Fils de l'homme lors de son Jour.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23 And they will say to you, `Look here!' or `Look there!' Do not go after them or follow them. 24 For as the lightning that flashes out of one part under heaven shines to the other part under heaven, so also the Son of Man will be in His day.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12" name="Group 44"/>
          <p:cNvGraphicFramePr>
            <a:graphicFrameLocks noGrp="1"/>
          </p:cNvGraphicFramePr>
          <p:nvPr/>
        </p:nvGraphicFramePr>
        <p:xfrm>
          <a:off x="69850" y="0"/>
          <a:ext cx="9074150" cy="6381751"/>
        </p:xfrm>
        <a:graphic>
          <a:graphicData uri="http://schemas.openxmlformats.org/drawingml/2006/table">
            <a:tbl>
              <a:tblPr rtl="1"/>
              <a:tblGrid>
                <a:gridCol w="4500562"/>
                <a:gridCol w="45735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ينبغي اولا ان يتألم كثيرا ويرفض من هذا الجيل. وكما كان في ايام نوح كذلك يكون ايضا في ايام ابن الانسان.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Mais auparavant il faut qu'il souffre beaucoup et qu'il soit rejeté par cette génération. 26 Et comme il en fut aux jours de Noé, ainsi en sera-t-il aux jours du Fils de l'homme;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25 But first He must suffer many things and be rejected by this generation. 26 And as it was in the days of Noah, so it will be also in the days of the Son of Man:</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35" name="Group 43"/>
          <p:cNvGraphicFramePr>
            <a:graphicFrameLocks noGrp="1"/>
          </p:cNvGraphicFramePr>
          <p:nvPr/>
        </p:nvGraphicFramePr>
        <p:xfrm>
          <a:off x="69850" y="44450"/>
          <a:ext cx="9074150" cy="6659183"/>
        </p:xfrm>
        <a:graphic>
          <a:graphicData uri="http://schemas.openxmlformats.org/drawingml/2006/table">
            <a:tbl>
              <a:tblPr rtl="1"/>
              <a:tblGrid>
                <a:gridCol w="4643437"/>
                <a:gridCol w="4430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كانوا يأكلون ويشربون ويزوجون ويتزوجون الى اليوم الذي فيه دخل نوح الفلك وجاء الطوفان واهلك الجميع.  كذلك ايضا كما كان في ايام لوط كانوا يأكلون ويشربون ويشترون ويبيعون ويغرسون ويبنون</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on mangeait, on buvait, on prenait femme, on prenait mari, jusqu'au jour où Noé entra dans l'arche; alors le déluge vint et les fit tous périr. 28 Ou aussi, comme il en fut aux jours de Loth: on mangeait, on buvait, on achetait, on vendait, on plantait, on bâtissait;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27 They ate, they drank, they married wives, they were given in marriage, until the day that Noah entered the ark, and the flood came and destroyed them all. 28 Likewise as it was also in the days of Lot: They ate, they drank, they bought, they sold, they planted, they built;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22" name="Group 34"/>
          <p:cNvGraphicFramePr>
            <a:graphicFrameLocks noGrp="1"/>
          </p:cNvGraphicFramePr>
          <p:nvPr/>
        </p:nvGraphicFramePr>
        <p:xfrm>
          <a:off x="69850" y="115888"/>
          <a:ext cx="9074150" cy="6335714"/>
        </p:xfrm>
        <a:graphic>
          <a:graphicData uri="http://schemas.openxmlformats.org/drawingml/2006/table">
            <a:tbl>
              <a:tblPr rtl="1"/>
              <a:tblGrid>
                <a:gridCol w="4643437"/>
                <a:gridCol w="4430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اليوم الذي فيه خرج لوط من سدوم امطر نارا وكبريتا من السماء فاهلك الجميع. هكذا يكون في اليوم الذي فيه يظهر ابن الانسان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mais, le jour où Loth sortit de Sodome, "Dieu fit tomber du ciel une pluie de feu et de soufre" et les fit tous périr. 30  Il en ira de la même manière le Jour où le Fils de l'homme se révélera.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29 but on the day that Lot went out of Sodom it rained fire and brimstone from heaven and destroyed them all. 30 Even so will it be in the day when the Son of Man is revealed.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87" name="Group 15"/>
          <p:cNvGraphicFramePr>
            <a:graphicFrameLocks noGrp="1"/>
          </p:cNvGraphicFramePr>
          <p:nvPr/>
        </p:nvGraphicFramePr>
        <p:xfrm>
          <a:off x="69850" y="115888"/>
          <a:ext cx="9074150" cy="6335714"/>
        </p:xfrm>
        <a:graphic>
          <a:graphicData uri="http://schemas.openxmlformats.org/drawingml/2006/table">
            <a:tbl>
              <a:tblPr rtl="1"/>
              <a:tblGrid>
                <a:gridCol w="4643437"/>
                <a:gridCol w="4430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اليوم من كان على السطح وامتعته في البيت فلا ينزل ليأخذها.والذي في الحقل كذلك لا يرجع الى الوراء.</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Ce Jour-là, celui qui sera sur la terrasse et qui aura ses affaires dans la maison, qu'il ne descende pas les prendre; et de même celui qui sera au champ, qu'il ne revienne pas en arrière.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31 In that day, he who is on the housetop, and his goods are in the house, let him not come down to take them away. And likewise the one who is in the field, let him not turn back.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39" name="Group 39"/>
          <p:cNvGraphicFramePr>
            <a:graphicFrameLocks noGrp="1"/>
          </p:cNvGraphicFramePr>
          <p:nvPr/>
        </p:nvGraphicFramePr>
        <p:xfrm>
          <a:off x="69850" y="115888"/>
          <a:ext cx="9074150" cy="6265863"/>
        </p:xfrm>
        <a:graphic>
          <a:graphicData uri="http://schemas.openxmlformats.org/drawingml/2006/table">
            <a:tbl>
              <a:tblPr rtl="1"/>
              <a:tblGrid>
                <a:gridCol w="4716462"/>
                <a:gridCol w="43576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اذكروا امرأة لوط. من طلب ان يخلّص نفسه يهلكها ومن اهلكها يحييها. اقول لكم انه في تلك الليلة يكون اثنان على فراش واحد فيؤخذ الواحد ويترك الآخر.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Rappelez-vous la femme de Loth. 33 Qui cherchera à conserver la vie la perdra et qui la perdra la sauvegardera. 34 Je vous le dis, cette nuit-là, deux hommes seront sur le même lit: l'un sera pris, et l'autre laissé.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32 Remember Lot's wife. 33 Whoever seeks to save his life will lose it, and whoever loses his life will preserve it. 34 I tell you, in that night there will be two men in one bed: the one will be taken and the other will be left.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54" name="Group 30"/>
          <p:cNvGraphicFramePr>
            <a:graphicFrameLocks noGrp="1"/>
          </p:cNvGraphicFramePr>
          <p:nvPr/>
        </p:nvGraphicFramePr>
        <p:xfrm>
          <a:off x="69850" y="115888"/>
          <a:ext cx="9074150" cy="5835651"/>
        </p:xfrm>
        <a:graphic>
          <a:graphicData uri="http://schemas.openxmlformats.org/drawingml/2006/table">
            <a:tbl>
              <a:tblPr rtl="1"/>
              <a:tblGrid>
                <a:gridCol w="4211637"/>
                <a:gridCol w="4862513"/>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تكون اثنتان تطحنان معا فتؤخذ الواحدة وتترك الاخرى. يكون اثنان في الحقل فيؤخذ الواحد ويترك الآخر.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817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Deux femmes seront en train de moudre ensemble: l'une sera prise et l'autre laissée.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35 Two women will be grinding together: the one will be taken and the other left. 36 Two men will be in the field: the one will be taken and the other left.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46" name="Group 54"/>
          <p:cNvGraphicFramePr>
            <a:graphicFrameLocks noGrp="1"/>
          </p:cNvGraphicFramePr>
          <p:nvPr/>
        </p:nvGraphicFramePr>
        <p:xfrm>
          <a:off x="69850" y="0"/>
          <a:ext cx="9074150" cy="6310313"/>
        </p:xfrm>
        <a:graphic>
          <a:graphicData uri="http://schemas.openxmlformats.org/drawingml/2006/table">
            <a:tbl>
              <a:tblPr rtl="1"/>
              <a:tblGrid>
                <a:gridCol w="4643437"/>
                <a:gridCol w="4430713"/>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فاجابوا وقالوا له اين يا رب.فقال لهم حيث تكون الجثّة هناك تجتمع النسور</a:t>
                      </a:r>
                      <a:r>
                        <a:rPr kumimoji="0" lang="en-CA" sz="3200" b="0" i="0" u="none" strike="noStrike" cap="none" normalizeH="0" baseline="0" smtClean="0">
                          <a:ln>
                            <a:noFill/>
                          </a:ln>
                          <a:solidFill>
                            <a:schemeClr val="bg1"/>
                          </a:solidFill>
                          <a:effectLst/>
                          <a:latin typeface="Arial" charset="0"/>
                          <a:cs typeface="Arial" charset="0"/>
                        </a:rPr>
                        <a:t>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Prenant la parole, les disciples lui demandèrent: "Où donc, Seigneur?" Il leur dit: "Où sera le corps, c'est là que se rassembleront les vautours.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37 And they answered and said to Him, Where, Lord? So He said to them, Wherever the body is, there the eagles will be gathered together.</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051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27" name="Group 59"/>
          <p:cNvGraphicFramePr>
            <a:graphicFrameLocks noGrp="1"/>
          </p:cNvGraphicFramePr>
          <p:nvPr/>
        </p:nvGraphicFramePr>
        <p:xfrm>
          <a:off x="69850" y="0"/>
          <a:ext cx="9074150" cy="6156707"/>
        </p:xfrm>
        <a:graphic>
          <a:graphicData uri="http://schemas.openxmlformats.org/drawingml/2006/table">
            <a:tbl>
              <a:tblPr rtl="1"/>
              <a:tblGrid>
                <a:gridCol w="3924300"/>
                <a:gridCol w="5149850"/>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باكر (</a:t>
                      </a:r>
                      <a:r>
                        <a:rPr kumimoji="0" lang="en-CA" sz="3600" b="0" i="0" u="sng" strike="noStrike" cap="none" normalizeH="0" baseline="0" dirty="0" smtClean="0">
                          <a:ln>
                            <a:noFill/>
                          </a:ln>
                          <a:solidFill>
                            <a:srgbClr val="FF9933"/>
                          </a:solidFill>
                          <a:effectLst/>
                          <a:latin typeface="Arial" charset="0"/>
                          <a:cs typeface="Arial" charset="0"/>
                        </a:rPr>
                        <a:t>90:1-2 </a:t>
                      </a:r>
                      <a:r>
                        <a:rPr kumimoji="0" lang="ar-EG" sz="3600" b="0" i="0" u="sng" strike="noStrike" cap="none" normalizeH="0" baseline="0" dirty="0" smtClean="0">
                          <a:ln>
                            <a:noFill/>
                          </a:ln>
                          <a:solidFill>
                            <a:srgbClr val="FF9933"/>
                          </a:solidFill>
                          <a:effectLst/>
                          <a:latin typeface="Arial" charset="0"/>
                          <a:cs typeface="Arial" charset="0"/>
                        </a:rPr>
                        <a:t>)</a:t>
                      </a:r>
                      <a:endParaRPr kumimoji="0" lang="en-C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smtClean="0">
                          <a:ln>
                            <a:noFill/>
                          </a:ln>
                          <a:solidFill>
                            <a:schemeClr val="bg1"/>
                          </a:solidFill>
                          <a:effectLst/>
                          <a:latin typeface="Arial" charset="0"/>
                          <a:cs typeface="Arial" charset="0"/>
                        </a:rPr>
                        <a:t>يا رب ملجأ كنت لنا في دور فدور. من قبل ان تولد الجبال او أبدأت الارض والمسكونة منذ الازل الى الابد انت الله.</a:t>
                      </a:r>
                      <a:r>
                        <a:rPr kumimoji="0" lang="en-CA" sz="2800" b="1" i="0" u="none" strike="noStrike" cap="none" normalizeH="0" baseline="0" dirty="0" smtClean="0">
                          <a:ln>
                            <a:noFill/>
                          </a:ln>
                          <a:solidFill>
                            <a:schemeClr val="bg1"/>
                          </a:solidFill>
                          <a:effectLst/>
                          <a:latin typeface="Arial" charset="0"/>
                          <a:cs typeface="Arial" charset="0"/>
                        </a:rPr>
                        <a:t>     </a:t>
                      </a:r>
                      <a:r>
                        <a:rPr kumimoji="0" lang="ar-EG" sz="2800" b="1" i="0" u="none" strike="noStrike" cap="none" normalizeH="0" baseline="0" dirty="0" smtClean="0">
                          <a:ln>
                            <a:noFill/>
                          </a:ln>
                          <a:solidFill>
                            <a:schemeClr val="bg1"/>
                          </a:solidFill>
                          <a:effectLst/>
                          <a:latin typeface="Arial" charset="0"/>
                          <a:cs typeface="Arial" charset="0"/>
                        </a:rPr>
                        <a:t>هللويا.</a:t>
                      </a:r>
                      <a:r>
                        <a:rPr kumimoji="0" lang="en-US" sz="2800" b="0" i="0" u="none" strike="noStrike" cap="none" normalizeH="0" baseline="0" dirty="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90:1-2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Seigneur, d'âge en âge tu as été notre abri.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Avant que les montagnes naissent et que tu enfantes la terre et le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r>
                        <a:rPr kumimoji="0" lang="fr-CA" sz="2800" b="0" i="0" u="none" strike="noStrike" cap="none" normalizeH="0" baseline="0" dirty="0" smtClean="0">
                          <a:ln>
                            <a:noFill/>
                          </a:ln>
                          <a:solidFill>
                            <a:schemeClr val="bg1"/>
                          </a:solidFill>
                          <a:effectLst/>
                          <a:latin typeface="Arial" charset="0"/>
                          <a:cs typeface="Arial" charset="0"/>
                        </a:rPr>
                        <a:t> </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90:1-2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90:1 Lord, You have been our dwelling place in all generations.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 Before the mountains were brought forth, Or ever You had formed the earth and the world.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0828" name="Rectangle 60"/>
          <p:cNvSpPr>
            <a:spLocks noGrp="1" noChangeArrowheads="1"/>
          </p:cNvSpPr>
          <p:nvPr>
            <p:ph type="ctrTitle"/>
          </p:nvPr>
        </p:nvSpPr>
        <p:spPr/>
        <p:txBody>
          <a:bodyPr/>
          <a:lstStyle/>
          <a:p>
            <a:r>
              <a:rPr lang="en-US" sz="1000" dirty="0"/>
              <a:t>4pm</a:t>
            </a:r>
          </a:p>
        </p:txBody>
      </p:sp>
      <p:sp>
        <p:nvSpPr>
          <p:cNvPr id="16" name="Text Box 29">
            <a:hlinkClick r:id="" action="ppaction://macro?name=LetThemExaltHimForBishop"/>
          </p:cNvPr>
          <p:cNvSpPr txBox="1">
            <a:spLocks noChangeArrowheads="1"/>
          </p:cNvSpPr>
          <p:nvPr/>
        </p:nvSpPr>
        <p:spPr bwMode="auto">
          <a:xfrm>
            <a:off x="6786578" y="5643578"/>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48" name="Group 56"/>
          <p:cNvGraphicFramePr>
            <a:graphicFrameLocks noGrp="1"/>
          </p:cNvGraphicFramePr>
          <p:nvPr/>
        </p:nvGraphicFramePr>
        <p:xfrm>
          <a:off x="-36513" y="0"/>
          <a:ext cx="9180513" cy="6644388"/>
        </p:xfrm>
        <a:graphic>
          <a:graphicData uri="http://schemas.openxmlformats.org/drawingml/2006/table">
            <a:tbl>
              <a:tblPr rtl="1"/>
              <a:tblGrid>
                <a:gridCol w="4572000"/>
                <a:gridCol w="4608513"/>
              </a:tblGrid>
              <a:tr h="19161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يوحنا ( 20 : 1 ـ 18 )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أوَّل الأُسبوع جاءت مريم المجدليَّة إلى القبر باكراً، والظَّلام باقٍ. فرأت الحجر مرفوعاً عن باب القبر. فأسرعت وجاءت إلى سمعان بطرس وإلى التِّلميذ الآخَر الذي كان يسوع يُحبُّه،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3400" b="0" i="0" u="sng" strike="noStrike" cap="none" normalizeH="0" baseline="0" smtClean="0">
                          <a:ln>
                            <a:noFill/>
                          </a:ln>
                          <a:solidFill>
                            <a:srgbClr val="FF9933"/>
                          </a:solidFill>
                          <a:effectLst/>
                          <a:latin typeface="Arial" charset="0"/>
                          <a:cs typeface="Arial" charset="0"/>
                        </a:rPr>
                        <a:t>Jean 20:1-18</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Le premier jour de la semaine, Marie–Madeleine se rendit au tombeau dès le matin, comme il faisait encore obscur ; et elle vit que la pierre était enlevée du tombeau. 2 Elle courut trouver Simon Pierre et l’autre disciple que Jésus aimait,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CA" sz="3400" b="0" i="0" u="sng" strike="noStrike" cap="none" normalizeH="0" baseline="0" smtClean="0">
                          <a:ln>
                            <a:noFill/>
                          </a:ln>
                          <a:solidFill>
                            <a:srgbClr val="FF9933"/>
                          </a:solidFill>
                          <a:effectLst/>
                          <a:latin typeface="Arial" charset="0"/>
                          <a:cs typeface="Arial" charset="0"/>
                        </a:rPr>
                        <a:t>John 20:1-18</a:t>
                      </a:r>
                    </a:p>
                    <a:p>
                      <a:pPr marL="0" marR="0" lvl="0" indent="0" algn="l" defTabSz="914400" rtl="0" eaLnBrk="1" fontAlgn="base" latinLnBrk="0" hangingPunct="1">
                        <a:lnSpc>
                          <a:spcPct val="95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2 Then she ran and came to Simon Peter, and to the other disciple, whom Jesus loved,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1849" name="Rectangle 57"/>
          <p:cNvSpPr>
            <a:spLocks noGrp="1" noChangeArrowheads="1"/>
          </p:cNvSpPr>
          <p:nvPr>
            <p:ph type="ctrTitle"/>
          </p:nvPr>
        </p:nvSpPr>
        <p:spPr/>
        <p:txBody>
          <a:bodyPr/>
          <a:lstStyle/>
          <a:p>
            <a:r>
              <a:rPr lang="en-US" sz="1000" dirty="0"/>
              <a:t>4m</a:t>
            </a:r>
          </a:p>
        </p:txBody>
      </p:sp>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24" name="Group 36"/>
          <p:cNvGraphicFramePr>
            <a:graphicFrameLocks noGrp="1"/>
          </p:cNvGraphicFramePr>
          <p:nvPr/>
        </p:nvGraphicFramePr>
        <p:xfrm>
          <a:off x="69850" y="0"/>
          <a:ext cx="9074150" cy="6416295"/>
        </p:xfrm>
        <a:graphic>
          <a:graphicData uri="http://schemas.openxmlformats.org/drawingml/2006/table">
            <a:tbl>
              <a:tblPr rtl="1"/>
              <a:tblGrid>
                <a:gridCol w="4500562"/>
                <a:gridCol w="4573588"/>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وقالت لهما:" قد أخذوا سيِّدي مِن القبر ولستُ أعلم أين وضعوه ". فخرج بطرس والتِّلميذ الآخر وأتيا إلى القبر. وكان الاثنان يركضان معاً. فسبقَ التِّلميذُ الآخَرُ بُطرس</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leur dit : On a enlevé du tombeau le Seigneur, et nous ne savons pas où on l’a mis. 3 Pierre et l’autre disciple sortirent pour aller au tombeau. 4 Ils couraient tous deux ensemble. Mais l’autre disciple courut plus vite que Pierre et arriva le premier au tombeau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r>
                        <a:rPr kumimoji="0" lang="en-CA" sz="2800" b="0" i="0" u="none" strike="noStrike" cap="none" normalizeH="0" baseline="0" smtClean="0">
                          <a:ln>
                            <a:noFill/>
                          </a:ln>
                          <a:solidFill>
                            <a:schemeClr val="bg1"/>
                          </a:solidFill>
                          <a:effectLst/>
                          <a:latin typeface="Arial" charset="0"/>
                          <a:cs typeface="Arial" charset="0"/>
                        </a:rPr>
                        <a:t>and said to them, They have taken away the Lord out of the tomb, and we do not know where they have laid Him. 3 Peter therefore went out, and the other disciple, and were going to the tomb. 4 So they both ran together, and the other disciple outran Peter and came to the tomb first.</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48" name="Group 32"/>
          <p:cNvGraphicFramePr>
            <a:graphicFrameLocks noGrp="1"/>
          </p:cNvGraphicFramePr>
          <p:nvPr/>
        </p:nvGraphicFramePr>
        <p:xfrm>
          <a:off x="69850" y="0"/>
          <a:ext cx="9074150" cy="6618289"/>
        </p:xfrm>
        <a:graphic>
          <a:graphicData uri="http://schemas.openxmlformats.org/drawingml/2006/table">
            <a:tbl>
              <a:tblPr rtl="1"/>
              <a:tblGrid>
                <a:gridCol w="4356100"/>
                <a:gridCol w="4718050"/>
              </a:tblGrid>
              <a:tr h="19161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وتقدم أوَّلاً إلى القبر، وتطلع داخلاً ورأى الثِّياب موضوعةً، ولـم يدخل. ثُـمَّ جاء سمعان بطرس يتبعه، ودخل القبر ونظر الأكفان موضوعة، والمنديل ـ الذي كان على رأسه ـ ليس موضوعاً مع الأكفان، بل ملفوفاً وموضوعــاً في ناحية وحده.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se baissa, vit les bandelettes qui étaient là, pourtant il n’entra pas. 6  Simon Pierre qui le suivait, arriva. Il entra dans le tombeau, aperçut les bandelettes qui étaient là 7 et le linge qu’on avait mis sur la tête de Jésus, non pas avec les bandelettes, mais roulé à une place à part.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 5 And he, stooping down and looking in, saw the linen cloths lying there; yet he did not go in. 6 Then Simon Peter came, following him, and went into the tomb; and he saw the linen cloths lying there, 7 and the </a:t>
                      </a:r>
                      <a:r>
                        <a:rPr kumimoji="0" lang="en-CA" sz="2600" b="0" i="0" u="none" strike="noStrike" cap="none" normalizeH="0" baseline="0" smtClean="0">
                          <a:ln>
                            <a:noFill/>
                          </a:ln>
                          <a:solidFill>
                            <a:schemeClr val="bg1"/>
                          </a:solidFill>
                          <a:effectLst/>
                          <a:latin typeface="Arial" charset="0"/>
                          <a:cs typeface="Arial" charset="0"/>
                        </a:rPr>
                        <a:t>handkerchief</a:t>
                      </a:r>
                      <a:r>
                        <a:rPr kumimoji="0" lang="en-CA" sz="2800" b="0" i="0" u="none" strike="noStrike" cap="none" normalizeH="0" baseline="0" smtClean="0">
                          <a:ln>
                            <a:noFill/>
                          </a:ln>
                          <a:solidFill>
                            <a:schemeClr val="bg1"/>
                          </a:solidFill>
                          <a:effectLst/>
                          <a:latin typeface="Arial" charset="0"/>
                          <a:cs typeface="Arial" charset="0"/>
                        </a:rPr>
                        <a:t> that had been around His head, not lying with the linen cloths, but folded together in a place by itself.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4" name="Group 24"/>
          <p:cNvGraphicFramePr>
            <a:graphicFrameLocks noGrp="1"/>
          </p:cNvGraphicFramePr>
          <p:nvPr/>
        </p:nvGraphicFramePr>
        <p:xfrm>
          <a:off x="69850" y="44450"/>
          <a:ext cx="9074150" cy="6429504"/>
        </p:xfrm>
        <a:graphic>
          <a:graphicData uri="http://schemas.openxmlformats.org/drawingml/2006/table">
            <a:tbl>
              <a:tblPr rtl="1"/>
              <a:tblGrid>
                <a:gridCol w="4643437"/>
                <a:gridCol w="4430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فحينئذٍ دخل أيضاً التِّلميذ الآخر الذي جاء أوَّلاً إلى القبر، فرأى وآمن، لأنَّهم لم يكونوا بعد يعرفون الكتاب: أنَّه ينبغي له أن يقوم من بين الأموات. فمضَى التِّلميذان أيضاً إلى موضعهِما.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Alors l’autre disciple, qui était arrivé le premier au tombeau, entra aussi ; il vit et il crut. 9 Car ils n’avaient pas encore compris l’Écriture, selon laquelle Jésus devait ressusciter d’entre les morts. 10 Et les disciples s’en retournèrent chez 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Then the other disciple, who came to the tomb first, went in also; and he saw and believed. 9 For as yet they did not know the Scripture, that He must rise again from the dead. 10 Then the disciples went away again to their own homes.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98" name="Group 34"/>
          <p:cNvGraphicFramePr>
            <a:graphicFrameLocks noGrp="1"/>
          </p:cNvGraphicFramePr>
          <p:nvPr/>
        </p:nvGraphicFramePr>
        <p:xfrm>
          <a:off x="69850" y="44450"/>
          <a:ext cx="9074150" cy="6344160"/>
        </p:xfrm>
        <a:graphic>
          <a:graphicData uri="http://schemas.openxmlformats.org/drawingml/2006/table">
            <a:tbl>
              <a:tblPr rtl="1"/>
              <a:tblGrid>
                <a:gridCol w="4787900"/>
                <a:gridCol w="4286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مريم فكانت واقفةً عند القبر خارجاً تبكي. وفيما هيَ تبكي تطلَّعت داخل القبر، فأبصرت ملاكين جالِسين بلباس بيضٍ واحداً عند رأسه والآخر عند رجليه، حيثُ كان جسد يسوع موضوعاً.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Cependant, Marie se tenait dehors, près du tombeau, et pleurait. Comme elle pleurait, elle se baissa pour regarder dans le tombeau 12 et vit deux anges vêtus de blanc, assis à la place où avait été couché le corps de Jésus, l’un à la tête, l’autre aux pieds.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 11 But Mary stood outside by the tomb weeping, and as she wept she stooped down and looked into the tomb. 12 And she saw two angels in white sitting, one at the head and the other at the feet, where the body of Jesus had lain.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63" name="Group 27"/>
          <p:cNvGraphicFramePr>
            <a:graphicFrameLocks noGrp="1"/>
          </p:cNvGraphicFramePr>
          <p:nvPr/>
        </p:nvGraphicFramePr>
        <p:xfrm>
          <a:off x="69850" y="115888"/>
          <a:ext cx="9074150" cy="6049963"/>
        </p:xfrm>
        <a:graphic>
          <a:graphicData uri="http://schemas.openxmlformats.org/drawingml/2006/table">
            <a:tbl>
              <a:tblPr rtl="1"/>
              <a:tblGrid>
                <a:gridCol w="3995737"/>
                <a:gridCol w="50784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فقالا لها: " يا امرأة، ما بالكِ تبكين؟ " فقالت لهما: " إنَّهم أخذوا سيديِّ ولستُ أعلم أين وضعوه ". ولمَّا التفتت إلى الوراء، فنظرت يسوع واقفاً،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Ils lui dirent : Femme, pourquoi pleures–tu ? Elle leur répondit : Parce qu’on a enlevé mon Seigneur, et je ne sais où on l’a mis. 14 En disant cela, elle se retourna et vit Jésus debout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Then they said to her, Woman, why are you weeping? She said to them, Because they have taken away my Lord, and I do not know where they have laid Him. 14 Now when she had said this, she turned around and saw Jesus standing there,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16" name="Group 28"/>
          <p:cNvGraphicFramePr>
            <a:graphicFrameLocks noGrp="1"/>
          </p:cNvGraphicFramePr>
          <p:nvPr/>
        </p:nvGraphicFramePr>
        <p:xfrm>
          <a:off x="69850" y="115888"/>
          <a:ext cx="9074150" cy="6344160"/>
        </p:xfrm>
        <a:graphic>
          <a:graphicData uri="http://schemas.openxmlformats.org/drawingml/2006/table">
            <a:tbl>
              <a:tblPr rtl="1"/>
              <a:tblGrid>
                <a:gridCol w="4356100"/>
                <a:gridCol w="47180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 تعلم أنه يسوع. فقال لها يسوع: " يا امرأة، لماذا تبكين؟ ومَن تطلبين؟ " فظنَّت تلكَ أنه البُستانيُّ، فقالت له: " يا سيِّدي، إن كُنت أنت قد حملته فاعلِمني أين وضعته، وأنا آخذه ". قال لها يسوع: " يا مريم!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elle ne savait pas que c’était Jésus. 15  Jésus lui dit : Femme, pourquoi pleures tu ? Qui cherches tu ? Pensant que c’était le jardinier, elle lui dit : Seigneur, si c’est toi qui l’as emporté, dis moi où tu l’as mis, et je le prendrai. 16 Jésus lui dit : Marie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did not know that it was Jesus. 15 Jesus said to her, Woman, why are you weeping? Whom are you seeking? She, supposing Him to be the gardener, said to Him, Sir, if You have carried Him away, tell me where You have laid Him, and I will take Him away. 16 Jesus said to her, Mary!</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40" name="Group 28"/>
          <p:cNvGraphicFramePr>
            <a:graphicFrameLocks noGrp="1"/>
          </p:cNvGraphicFramePr>
          <p:nvPr/>
        </p:nvGraphicFramePr>
        <p:xfrm>
          <a:off x="69850" y="44450"/>
          <a:ext cx="9074150" cy="6831840"/>
        </p:xfrm>
        <a:graphic>
          <a:graphicData uri="http://schemas.openxmlformats.org/drawingml/2006/table">
            <a:tbl>
              <a:tblPr rtl="1"/>
              <a:tblGrid>
                <a:gridCol w="4500562"/>
                <a:gridCol w="457358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فالتفتت تلك وقالت له بالعبرانية: " رَبُّوني " الذي تفسيره يا مُعلِّم. قال لها يسوع: " لا تلمسيني لأنِّي لم أَصعَد بعدُ إلى أبي. ولكن امضي إلى إخوتي وقولي لهم: إنِّي صاعدٌ إلى أبي الذي هـو أبوكم، وإلهي الذي هو إلهكم ".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Elle se retourna et lui dit en hébreu : Rabbouni, c’est–à–dire : Maître ! 17  Jésus lui dit : Ne me touche pas ; car je ne suis pas encore monté vers mon Père. Mais va vers mes frères et dis–leur que je monte vers mon Père et votre Père, vers mon Dieu et votre Dieu.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She turned and said to Him, Rabboni! (which is to say, Teacher). 17 Jesus said to her, Do not cling to Me, for I have not yet ascended to My Father; but go to My brethren and say to them, `I am ascending to My Father and your Father, and to My God and your God.'</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378" name="Group 66"/>
          <p:cNvGraphicFramePr>
            <a:graphicFrameLocks noGrp="1"/>
          </p:cNvGraphicFramePr>
          <p:nvPr/>
        </p:nvGraphicFramePr>
        <p:xfrm>
          <a:off x="69850" y="115888"/>
          <a:ext cx="8966200" cy="5691188"/>
        </p:xfrm>
        <a:graphic>
          <a:graphicData uri="http://schemas.openxmlformats.org/drawingml/2006/table">
            <a:tbl>
              <a:tblPr rtl="1"/>
              <a:tblGrid>
                <a:gridCol w="4464050"/>
                <a:gridCol w="45021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فجاءت مريم المجدليَّة، وأخبرت التَّلاميذ أنَّها رأت الربَّ، وأنَّه قال لها هذا.</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Marie–Madeleine vint annoncer aux disciples qu’elle avait vu le Seigneur, et qu’il lui avait dit ces choses.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18 Mary Magdalene came and told the disciples that she had seen the Lord, and that He had spoken these things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25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2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25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42" name="Group 106"/>
          <p:cNvGraphicFramePr>
            <a:graphicFrameLocks noGrp="1"/>
          </p:cNvGraphicFramePr>
          <p:nvPr/>
        </p:nvGraphicFramePr>
        <p:xfrm>
          <a:off x="69850" y="0"/>
          <a:ext cx="9074150" cy="7131559"/>
        </p:xfrm>
        <a:graphic>
          <a:graphicData uri="http://schemas.openxmlformats.org/drawingml/2006/table">
            <a:tbl>
              <a:tblPr rtl="1"/>
              <a:tblGrid>
                <a:gridCol w="5148262"/>
                <a:gridCol w="3925888"/>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إ</a:t>
                      </a:r>
                      <a:r>
                        <a:rPr kumimoji="0" lang="ar-EG" sz="3200" b="0" i="0" u="sng" strike="noStrike" cap="none" normalizeH="0" baseline="0" smtClean="0">
                          <a:ln>
                            <a:noFill/>
                          </a:ln>
                          <a:solidFill>
                            <a:srgbClr val="FF9900"/>
                          </a:solidFill>
                          <a:effectLst/>
                          <a:latin typeface="Arial" charset="0"/>
                          <a:cs typeface="Arial" charset="0"/>
                        </a:rPr>
                        <a:t>لى </a:t>
                      </a:r>
                      <a:r>
                        <a:rPr kumimoji="0" lang="ar-SA" sz="3200" b="0" i="0" u="sng" strike="noStrike" cap="none" normalizeH="0" baseline="0" smtClean="0">
                          <a:ln>
                            <a:noFill/>
                          </a:ln>
                          <a:solidFill>
                            <a:srgbClr val="FF9900"/>
                          </a:solidFill>
                          <a:effectLst/>
                          <a:latin typeface="Arial" charset="0"/>
                          <a:cs typeface="Arial" charset="0"/>
                        </a:rPr>
                        <a:t>أهل </a:t>
                      </a:r>
                      <a:r>
                        <a:rPr kumimoji="0" lang="ar-EG" sz="3200" b="0" i="0" u="sng" strike="noStrike" cap="none" normalizeH="0" baseline="0" smtClean="0">
                          <a:ln>
                            <a:noFill/>
                          </a:ln>
                          <a:solidFill>
                            <a:srgbClr val="FF9900"/>
                          </a:solidFill>
                          <a:effectLst/>
                          <a:latin typeface="Arial" charset="0"/>
                          <a:cs typeface="Arial" charset="0"/>
                        </a:rPr>
                        <a:t>تسالونيكى الأولى( 2 :13: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من اجل ذلك نحن ايضا نشكر الله بلا انقطاع لانكم اذ تسلمتم منا كلمة خبر من الله قبلتموها لا ككلمة اناس بل كما هي بالحقيقة ككلمة الله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0" i="0" u="sng" strike="noStrike" cap="none" normalizeH="0" baseline="0" smtClean="0">
                          <a:ln>
                            <a:noFill/>
                          </a:ln>
                          <a:solidFill>
                            <a:srgbClr val="FF9900"/>
                          </a:solidFill>
                          <a:effectLst/>
                          <a:latin typeface="Arial" charset="0"/>
                          <a:cs typeface="Arial" charset="0"/>
                        </a:rPr>
                        <a:t>1 Thessaloniciens 2:13-3:13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Voici pourquoi, de notre côté, nous rendons sans cesse grâce à Dieu: quand vous avez reçu la parole de Dieu que nous vous faisons entendre, vous l'avez accueillie, non comme une parole d'homme, mais comme ce qu'elle est réellement, la parole de Dieu,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400" b="0" i="0" u="sng" strike="noStrike" cap="none" normalizeH="0" baseline="0" smtClean="0">
                          <a:ln>
                            <a:noFill/>
                          </a:ln>
                          <a:solidFill>
                            <a:srgbClr val="FF9900"/>
                          </a:solidFill>
                          <a:effectLst/>
                          <a:latin typeface="Arial" charset="0"/>
                          <a:cs typeface="Arial" charset="0"/>
                        </a:rPr>
                        <a:t>1Thessalonians 2:13-3:13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For this reason we also thank God without ceasing, because when you received the word of God which you heard from us, you welcomed it not as the word of men, but as it is in truth, the word of God, </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2443" name="Rectangle 107"/>
          <p:cNvSpPr>
            <a:spLocks noGrp="1" noChangeArrowheads="1"/>
          </p:cNvSpPr>
          <p:nvPr>
            <p:ph type="ctrTitle"/>
          </p:nvPr>
        </p:nvSpPr>
        <p:spPr/>
        <p:txBody>
          <a:bodyPr/>
          <a:lstStyle/>
          <a:p>
            <a:r>
              <a:rPr lang="en-US" sz="1000"/>
              <a:t>4p</a:t>
            </a:r>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425" name="Group 65"/>
          <p:cNvGraphicFramePr>
            <a:graphicFrameLocks noGrp="1"/>
          </p:cNvGraphicFramePr>
          <p:nvPr/>
        </p:nvGraphicFramePr>
        <p:xfrm>
          <a:off x="69850" y="44450"/>
          <a:ext cx="9074150" cy="5905501"/>
        </p:xfrm>
        <a:graphic>
          <a:graphicData uri="http://schemas.openxmlformats.org/drawingml/2006/table">
            <a:tbl>
              <a:tblPr rtl="1"/>
              <a:tblGrid>
                <a:gridCol w="4572000"/>
                <a:gridCol w="4502150"/>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التي تعمل ايضا فيكم انتم المؤمنين. فانكم ايها الاخوة صرتم متمثلين بكنائس الله التي هي في اليهودية في المسيح يسوع لانكم تألمتم انتم ايضا من اهل عشيرتكم تلك الآلام عينها كما هم ايضا من اليهود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 est aussi  l'oeuvre en vous, les croyants. 14 En effet, frères, vous avez imité les Églises de Dieu qui sont en Judée, dans le Christ Jésus, puisque vous aussi avez souffert, de vos propres compatriotes, ce qu'elles ont souffert de la part des Juifs;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which also effectively works in you who believe. 14 For you, brethren, became imitators of the churches of God which are in Judea in Christ Jesus. For you also suffered the same things from your own countrymen, just as they did from the Judeans,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40" name="Group 52"/>
          <p:cNvGraphicFramePr>
            <a:graphicFrameLocks noGrp="1"/>
          </p:cNvGraphicFramePr>
          <p:nvPr/>
        </p:nvGraphicFramePr>
        <p:xfrm>
          <a:off x="69850" y="44450"/>
          <a:ext cx="9074150" cy="6847080"/>
        </p:xfrm>
        <a:graphic>
          <a:graphicData uri="http://schemas.openxmlformats.org/drawingml/2006/table">
            <a:tbl>
              <a:tblPr rtl="1"/>
              <a:tblGrid>
                <a:gridCol w="4572000"/>
                <a:gridCol w="4502150"/>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قتلوا الرب يسوع وانبياءهم واضطهدونا نحن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وهم غير مرضين للّه واضداد لجميع الناس  يمنعوننا عن ان نكلم الامم لكي يخلصوا حتى يتمموا خطاياهم كل حين.ولكن قد ادركهم الغضب الى النهاية.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eux qui ont tué le Seigneur Jésus et les prophètes, ils nous ont aussi persécutés, ils ne plaisent pas à Dieu et sont ennemis de tous les hommes,16 ils nous empêchent de prêcher aux païens pour les sauver, et mettent ainsi, en tout temps, le comble à leur péché. Mais la colère est tombée sur eux, à la fin.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who killed both the Lord Jesus and their own prophets, and have persecuted us; and they do not please God and are contrary to all men, 16 forbidding us to speak to the Gentiles that they may be saved, so as always to fill up the measure of their sins; but wrath has come upon them to the uttermost.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48" name="Group 40"/>
          <p:cNvGraphicFramePr>
            <a:graphicFrameLocks noGrp="1"/>
          </p:cNvGraphicFramePr>
          <p:nvPr/>
        </p:nvGraphicFramePr>
        <p:xfrm>
          <a:off x="69850" y="44450"/>
          <a:ext cx="9074150" cy="6271008"/>
        </p:xfrm>
        <a:graphic>
          <a:graphicData uri="http://schemas.openxmlformats.org/drawingml/2006/table">
            <a:tbl>
              <a:tblPr rtl="1"/>
              <a:tblGrid>
                <a:gridCol w="4932362"/>
                <a:gridCol w="4141788"/>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نحن ايها الاخوة فاذ قد فقدناكم زمان ساعة بالوجه لا بالقلب اجتهدنا اكثر باشتهاء كثير ان نرى وجوهكم. لذلك اردنا ان نأتي اليكم انا بولس مرة ومرتين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وانما عاقنا الشيطان.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Pour nous, frères, séparés de vous pour un temps, loin des yeux mais non du coeur, nous avons redoublé d'efforts pour aller vous voir, car nous en avions un vif désir. 18 C'est pourquoi nous avons voulu nous rendez chez vous - moi-même, Paul, à plusieurs reprises - et Satan nous en a empêchés.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17 But we, brethren, having been taken away from you for a short time in presence, not in heart, endeavored more eagerly to see your face with great desire. 18 Therefore we wanted to come to you--even I, Paul, time and again--but Satan hindered us.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43" name="Group 59"/>
          <p:cNvGraphicFramePr>
            <a:graphicFrameLocks noGrp="1"/>
          </p:cNvGraphicFramePr>
          <p:nvPr/>
        </p:nvGraphicFramePr>
        <p:xfrm>
          <a:off x="69850" y="0"/>
          <a:ext cx="9074150" cy="6271008"/>
        </p:xfrm>
        <a:graphic>
          <a:graphicData uri="http://schemas.openxmlformats.org/drawingml/2006/table">
            <a:tbl>
              <a:tblPr rtl="1"/>
              <a:tblGrid>
                <a:gridCol w="4859337"/>
                <a:gridCol w="4214813"/>
              </a:tblGrid>
              <a:tr h="10525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هو رجاؤنا وفرحنا واكليل افتخارنا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ام لستم انتم ايضا امام ربنا يسوع المسيح في مجيئه.لانكم انتم مجدنا وفرحنا لذلك اذ لم نحتمل ايضا استحسنّا ان نترك في اثينا وحدنا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En effet quelle est notre espérance, notre joie, l'orgueil qui sera notre couronne en présence de notre Seigneur Jésus, lors de sa venue sinon vous? 20 Oui, c'est vous qui êtes notre gloire et notre joie.1 Aussi, n'y tenant plus, nous avons pensé que le mieux était de rester seuls à Athènes,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19 For what is our hope, or joy, or crown of rejoicing? Is it not even you in the presence of our Lord Jesus Christ at His coming? 20 For you are our glory and joy.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3:1 Therefore, when we could no longer endure it, we thought it good to be left in Athens alone,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74" name="Group 66"/>
          <p:cNvGraphicFramePr>
            <a:graphicFrameLocks noGrp="1"/>
          </p:cNvGraphicFramePr>
          <p:nvPr/>
        </p:nvGraphicFramePr>
        <p:xfrm>
          <a:off x="69850" y="44450"/>
          <a:ext cx="9074150" cy="6697728"/>
        </p:xfrm>
        <a:graphic>
          <a:graphicData uri="http://schemas.openxmlformats.org/drawingml/2006/table">
            <a:tbl>
              <a:tblPr rtl="1"/>
              <a:tblGrid>
                <a:gridCol w="4716462"/>
                <a:gridCol w="435768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فارسلنا تيموثاوس اخانا وخادم الله والعامل معنا في انجيل المسيح حتى يثبتكم ويعظكم لاجل ايمانكم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كي لا يتزعزع احد في هذه الضيقات فانكم انتم تعلمون اننا موضوعون لهذا.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nous vous avons envoyé Timothée, notre frère, le collaborateur de Dieu dans la prédication de l'Évangile du Christ, pour vous affermir et vous encourager dans votre foi, 3 afin que personne ne soit ébranlé au milieu des épreuves présentes, car vous savez bien que nous y sommes destinés.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 and sent Timothy, our brother and minister of God, and our fellow laborer in the gospel of Christ, to establish you and encourage you concerning your faith, 3 that no one should be shaken by these afflictions; for you yourselves know that we are appointed to this.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90" name="Group 34"/>
          <p:cNvGraphicFramePr>
            <a:graphicFrameLocks noGrp="1"/>
          </p:cNvGraphicFramePr>
          <p:nvPr/>
        </p:nvGraphicFramePr>
        <p:xfrm>
          <a:off x="69850" y="0"/>
          <a:ext cx="9074150" cy="6697728"/>
        </p:xfrm>
        <a:graphic>
          <a:graphicData uri="http://schemas.openxmlformats.org/drawingml/2006/table">
            <a:tbl>
              <a:tblPr rtl="1"/>
              <a:tblGrid>
                <a:gridCol w="4572000"/>
                <a:gridCol w="4502150"/>
              </a:tblGrid>
              <a:tr h="14128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لما كنا عندكم سبقنا فقلنا لكم اننا عتيدون ان نتضايق كما حصل ايضا وانتم تعلمون.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اجل هذا اذ لم احتمل ايضا ارسلت لكي اعرف ايمانكم لعل المجرب يكون قد جربكم فيصير تعبنا باطلا.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Quand nous étions chez vous, nous vous prévenions qu'il faudrait subir des épreuves, et c'est ce qui est arrivé, vous le savez. 5 C'est pour cela que, n'y tenant plus, j'ai envoyé prendre des nouvelles de votre foi, dans la crainte que le Tentateur ne vous ait tentés et que notre peine ne soit perdue.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 For, in fact, we told you before when we were with you that we would suffer tribulation, just as it happened, and you know. 5 For this reason, when I could no longer endure it, I sent to know your faith, lest by some means the tempter had tempted you, and our labor might be in vain.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73" name="Group 61"/>
          <p:cNvGraphicFramePr>
            <a:graphicFrameLocks noGrp="1"/>
          </p:cNvGraphicFramePr>
          <p:nvPr/>
        </p:nvGraphicFramePr>
        <p:xfrm>
          <a:off x="69850" y="0"/>
          <a:ext cx="9074150" cy="6405120"/>
        </p:xfrm>
        <a:graphic>
          <a:graphicData uri="http://schemas.openxmlformats.org/drawingml/2006/table">
            <a:tbl>
              <a:tblPr rtl="1"/>
              <a:tblGrid>
                <a:gridCol w="4932362"/>
                <a:gridCol w="4141788"/>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الآن فاذ جاء الينا تيموثاوس من عندكم وبشرنا بايمانكم ومحبتكم وبان عندكم ذكرا لنا حسنا كل حين وانتم مشتاقون ان ترونا كما نحن ايضا ان نراكم</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Maintenant, Timothée vient de nous arriver de chez vous et de nous apporter la bonne nouvelle de votre foi et de votre amour; il dit que vous gardez toujours un bon souvenir de nous, et que vous désirez nous revoir autant que nous désirons vous revoir. </a:t>
                      </a:r>
                      <a:endParaRPr kumimoji="0" lang="ar-EG"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6 But now that Timothy has come to us from you, and brought us good news of your faith and love, and that you always have good remembrance of us, greatly desiring to see us, as we also to see you--</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51" name="Group 55"/>
          <p:cNvGraphicFramePr>
            <a:graphicFrameLocks noGrp="1"/>
          </p:cNvGraphicFramePr>
          <p:nvPr/>
        </p:nvGraphicFramePr>
        <p:xfrm>
          <a:off x="69850" y="0"/>
          <a:ext cx="9074150" cy="5918138"/>
        </p:xfrm>
        <a:graphic>
          <a:graphicData uri="http://schemas.openxmlformats.org/drawingml/2006/table">
            <a:tbl>
              <a:tblPr rtl="1"/>
              <a:tblGrid>
                <a:gridCol w="5148262"/>
                <a:gridCol w="3925888"/>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اجل هذا تعزينا ايها الاخوة من جهتكم في ضيقتنا وضرورتنا بايمانكم.لاننا الآن نعيش ان ثبتم انتم في الرب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لانه اي شكر نستطيع ان نعوض الى الله من جهتكم عن كل الفرح</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Ainsi, frères, nous avons trouvé en vous un réconfort, grâce à votre foi, 8 au milieu de toutes nos angoisses et de nos épreuves, et maintenant nous revivons, puisque vous tenez bon dans le Seigneur. 9 Quelle action de grâce pourrions-nous rendre à Dieu à votre  sujet,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therefore, brethren, in all our affliction and distress we were comforted concerning you by your faith. 8 For now we live, if you stand fast in the Lord. 9 For what thanks can we render to God for you,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86" name="Group 18"/>
          <p:cNvGraphicFramePr>
            <a:graphicFrameLocks noGrp="1"/>
          </p:cNvGraphicFramePr>
          <p:nvPr/>
        </p:nvGraphicFramePr>
        <p:xfrm>
          <a:off x="69850" y="0"/>
          <a:ext cx="9074150" cy="5807076"/>
        </p:xfrm>
        <a:graphic>
          <a:graphicData uri="http://schemas.openxmlformats.org/drawingml/2006/table">
            <a:tbl>
              <a:tblPr rtl="1"/>
              <a:tblGrid>
                <a:gridCol w="5148262"/>
                <a:gridCol w="3925888"/>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نفرح به من اجلكم قدام الهنا.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طالبين ليلا ونهارا اوفر طلب ان نرى وجوهكم ونكمل نقائص ايمانكم.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toute la joie que nous éprouvons à cause de vous devant notre Dieu, 10 lorsque nous prions, nuit et jour, avec insistance, pour qu'il nous soit donné de vous revoir et de compléter ce qui manque à votre foi?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for all the joy with which we rejoice for your sake before our God, 10 night and day praying exceedingly that we may see your face and perfect what is lacking in your faith?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45" name="Group 25"/>
          <p:cNvGraphicFramePr>
            <a:graphicFrameLocks noGrp="1"/>
          </p:cNvGraphicFramePr>
          <p:nvPr/>
        </p:nvGraphicFramePr>
        <p:xfrm>
          <a:off x="69850" y="0"/>
          <a:ext cx="9074150" cy="5807076"/>
        </p:xfrm>
        <a:graphic>
          <a:graphicData uri="http://schemas.openxmlformats.org/drawingml/2006/table">
            <a:tbl>
              <a:tblPr rtl="1"/>
              <a:tblGrid>
                <a:gridCol w="5076825"/>
                <a:gridCol w="3997325"/>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والله نفسه ابونا وربنا يسوع المسيح يهدي طريقنا اليكم.  والرب ينميكم ويزيدكم في المحبة بعضكم لبعض وللجميع كما نحن ايضا لكم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Que Dieu lui-même, notre Père, et que notre Seigneur Jésus dirigent notre route vers vous.12 Que le Seigneur fasse croître et abonder l'amour que vous avez les uns pour les autres et pour tous, à l'image de notre amour pour vous. </a:t>
                      </a:r>
                      <a:endParaRPr kumimoji="0" lang="ar-EG"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11 Now may our God and Father Himself, and our Lord Jesus Christ, direct our way to you. 12 And may the Lord make you increase and abound in love to one another and to all, just as we do to you,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62" name="Group 18"/>
          <p:cNvGraphicFramePr>
            <a:graphicFrameLocks noGrp="1"/>
          </p:cNvGraphicFramePr>
          <p:nvPr/>
        </p:nvGraphicFramePr>
        <p:xfrm>
          <a:off x="69850" y="0"/>
          <a:ext cx="9074150" cy="5807076"/>
        </p:xfrm>
        <a:graphic>
          <a:graphicData uri="http://schemas.openxmlformats.org/drawingml/2006/table">
            <a:tbl>
              <a:tblPr rtl="1"/>
              <a:tblGrid>
                <a:gridCol w="4572000"/>
                <a:gridCol w="4502150"/>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يثبّت قلوبكم بلا لوم في القداسة امام الله ابينا في مجيء ربنا يسوع المسيح مع جميع قديسيه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Qu'il affermisse ainsi vos coeurs dans une sainteté irréprochable devant Dieu notre Père, lors de la venue de notre Seigneur Jésus avec tous ses saints.  </a:t>
                      </a:r>
                      <a:endParaRPr kumimoji="0" lang="ar-EG"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so that He may establish your hearts blameless in holiness before our God and Father at the coming of our Lord Jesus Christ with all His saints.</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87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870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53" name="Group 73"/>
          <p:cNvGraphicFramePr>
            <a:graphicFrameLocks noGrp="1"/>
          </p:cNvGraphicFramePr>
          <p:nvPr/>
        </p:nvGraphicFramePr>
        <p:xfrm>
          <a:off x="69850" y="0"/>
          <a:ext cx="9074150" cy="6146357"/>
        </p:xfrm>
        <a:graphic>
          <a:graphicData uri="http://schemas.openxmlformats.org/drawingml/2006/table">
            <a:tbl>
              <a:tblPr rtl="1"/>
              <a:tblGrid>
                <a:gridCol w="4643437"/>
                <a:gridCol w="44307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 </a:t>
                      </a:r>
                      <a:r>
                        <a:rPr kumimoji="0" lang="ar-EG" sz="3200" b="0" i="0" u="sng" strike="noStrike" cap="none" normalizeH="0" baseline="0" smtClean="0">
                          <a:ln>
                            <a:noFill/>
                          </a:ln>
                          <a:solidFill>
                            <a:srgbClr val="FF9900"/>
                          </a:solidFill>
                          <a:effectLst/>
                          <a:latin typeface="Arial" charset="0"/>
                          <a:cs typeface="Arial" charset="0"/>
                        </a:rPr>
                        <a:t>يعقوب ( 4 : 7 – 5 : 5</a:t>
                      </a:r>
                      <a:r>
                        <a:rPr kumimoji="0" lang="ar-SA" sz="3200" b="0" i="0" u="sng" strike="noStrike" cap="none" normalizeH="0" baseline="0" smtClean="0">
                          <a:ln>
                            <a:noFill/>
                          </a:ln>
                          <a:solidFill>
                            <a:srgbClr val="FF9900"/>
                          </a:solidFill>
                          <a:effectLst/>
                          <a:latin typeface="Arial" charset="0"/>
                          <a:cs typeface="Arial" charset="0"/>
                        </a:rPr>
                        <a:t> )</a:t>
                      </a:r>
                      <a:endParaRPr kumimoji="0" lang="ar-EG"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وهذه الكلمة التي بُشِّرتُم بها. فاطرحوا عنكم إذاً كلّ شرٍّ وكل غش وكل رياءٍ وكل حسدٍ وكل نميمةٍ،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Jacques 4:7 - 5:1-5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Soumettez-vous donc à Dieu; mais résistez au diable et il fuira loin de vous; 8 approchez-vous de Dieu et il s'approchera de vous. Nettoyez vos mains, pécheurs, et purifiez vos coeurs, hommes partagés! Reconnaissez votre misère,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James 4:7-5:5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7 Therefore submit to God. Resist the devil and he will flee from you. 8 Draw near to God and He will draw near to you. Cleanse your hands, you sinners; and purify your hearts, you double-minded.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8554" name="Rectangle 74"/>
          <p:cNvSpPr>
            <a:spLocks noGrp="1" noChangeArrowheads="1"/>
          </p:cNvSpPr>
          <p:nvPr>
            <p:ph type="ctrTitle"/>
          </p:nvPr>
        </p:nvSpPr>
        <p:spPr/>
        <p:txBody>
          <a:bodyPr/>
          <a:lstStyle/>
          <a:p>
            <a:r>
              <a:rPr lang="en-US" sz="1000"/>
              <a:t>4c</a:t>
            </a:r>
          </a:p>
        </p:txBody>
      </p:sp>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65" name="Group 61"/>
          <p:cNvGraphicFramePr>
            <a:graphicFrameLocks noGrp="1"/>
          </p:cNvGraphicFramePr>
          <p:nvPr/>
        </p:nvGraphicFramePr>
        <p:xfrm>
          <a:off x="69850" y="0"/>
          <a:ext cx="9074150" cy="5806378"/>
        </p:xfrm>
        <a:graphic>
          <a:graphicData uri="http://schemas.openxmlformats.org/drawingml/2006/table">
            <a:tbl>
              <a:tblPr rtl="1"/>
              <a:tblGrid>
                <a:gridCol w="4284662"/>
                <a:gridCol w="4789488"/>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وكأطفال مَولُودِينَ الآن اشتهوا اللبن العقلي العديم الغشِّ لكي تَنموا به للخلاصِ. إن كنتم قد ذُقتُم أن الربَّ صالحٌ. الذي إذ تأتونَ إليه حجراً حيَّـاً مَرذولاً من النَّاس ولكن مُختارٌ من الله وكريمٌ. </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prenez le deuil, pleurez; que votre rire se change en deuil et votre joie en abattement! 10 Humiliez-vous devant le Seigneur, et Il vous élèvera. 11 Ne médisez pas les uns des autres, frères.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9 Lament and mourn and weep! Let your laughter be turned to mourning and your joy to gloom. 10 Humble yourselves in the sight of the Lord, and He will lift you up. 11 Do not speak evil of one another, brethren.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04" name="Group 40"/>
          <p:cNvGraphicFramePr>
            <a:graphicFrameLocks noGrp="1"/>
          </p:cNvGraphicFramePr>
          <p:nvPr/>
        </p:nvGraphicFramePr>
        <p:xfrm>
          <a:off x="69850" y="115888"/>
          <a:ext cx="9074150" cy="6155945"/>
        </p:xfrm>
        <a:graphic>
          <a:graphicData uri="http://schemas.openxmlformats.org/drawingml/2006/table">
            <a:tbl>
              <a:tblPr rtl="1"/>
              <a:tblGrid>
                <a:gridCol w="4500562"/>
                <a:gridCol w="45735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كونوا أنتُم أيضاً كحجارةٍ حيَّةٍ مَبنِيِّيـن بيتـاً روحانياً، كهنوتاً طاهراً لتقديم ذبائحَ روحيَّةٍ مقبولةٍ عند اللهِ بيسوع المسيح.</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Celui qui médit d'un frère ou juge son frère médit d'une loi et juge une loi; mais si tu juges une loi, tu agis en juge et non en réalisateur de la loi. Or un seul est législateur et juge: 12 celui qui peut sauver et perdre. Qui es-tu, toi, pour juger le prochain?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He who speaks evil of a brother and judges his brother, speaks evil of the law and judges the law. But if you judge the law, you are not a doer of the law but a judge. 12 There is one Lawgiver, who is able to save and to destroy. Who are you to judge another?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45" name="Group 29"/>
          <p:cNvGraphicFramePr>
            <a:graphicFrameLocks noGrp="1"/>
          </p:cNvGraphicFramePr>
          <p:nvPr/>
        </p:nvGraphicFramePr>
        <p:xfrm>
          <a:off x="69850" y="44450"/>
          <a:ext cx="9074150" cy="6283200"/>
        </p:xfrm>
        <a:graphic>
          <a:graphicData uri="http://schemas.openxmlformats.org/drawingml/2006/table">
            <a:tbl>
              <a:tblPr rtl="1"/>
              <a:tblGrid>
                <a:gridCol w="4572000"/>
                <a:gridCol w="4502150"/>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مكتوبٌ في الكتاب إنِّي هأنذا أضعُ في صِهيونَ حجراً مُختاراً في رأس الزاويةِ كريمـاً والذي يؤمن به لن يُخـزى،</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Alors, vous qui dites: "Aujourd'hui - ou demain -, nous irons dans telle ville, nous y passerons un an, nous ferons du commerce, nous gagnerons de l'argent, 14 et qui ne savez même pas, le jour suivant, ce que sera votre vie, car vous êtes une vapeur, qui paraît un instant et puis disparaît.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Come now, you who say, Today or tomorrow we will go to such and such a city, spend a year there, buy and sell, and make a profit; 14 whereas you do not know what will happen tomorrow. For what is your life? It is even a vapor that appears for a little time and then vanishes away.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72" name="Group 36"/>
          <p:cNvGraphicFramePr>
            <a:graphicFrameLocks noGrp="1"/>
          </p:cNvGraphicFramePr>
          <p:nvPr/>
        </p:nvGraphicFramePr>
        <p:xfrm>
          <a:off x="69850" y="0"/>
          <a:ext cx="9074150" cy="5917440"/>
        </p:xfrm>
        <a:graphic>
          <a:graphicData uri="http://schemas.openxmlformats.org/drawingml/2006/table">
            <a:tbl>
              <a:tblPr rtl="1"/>
              <a:tblGrid>
                <a:gridCol w="4572000"/>
                <a:gridCol w="4502150"/>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فلكُم أنتُم أيُّهـا الذين تُؤمنـون الكرامة، وأمَّا الذين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 يؤمنون فالحجرُ الذي رذَلَهُ البنَّاؤون هو قد صار رأس الزَّاوية وحجر عثرةٍ وصخرةَ شكٍ. الذين يَعثُرونَ بالكلمة غير موافقينَ للذى وُضِعُوا لهُ.</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Au lieu de dire: "Si le Seigneur le veut bien, nous vivrons et ferons ceci ou cela", 16 vous tirez fierté de vos fanfaronnades. Toute fierté de ce genre est mauvaise. 17 Qui donc sait faire le bien et ne le fait pas se charge d'un péché.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Instead you ought to say, If the Lord wills, we shall live and do this or that. 16 But now you boast in your arrogance. All such boasting is evil. 17 Therefore, to him who knows to do good and does not do it, to him it is sin.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99" name="Group 39"/>
          <p:cNvGraphicFramePr>
            <a:graphicFrameLocks noGrp="1"/>
          </p:cNvGraphicFramePr>
          <p:nvPr/>
        </p:nvGraphicFramePr>
        <p:xfrm>
          <a:off x="69850" y="44450"/>
          <a:ext cx="9074150" cy="6155945"/>
        </p:xfrm>
        <a:graphic>
          <a:graphicData uri="http://schemas.openxmlformats.org/drawingml/2006/table">
            <a:tbl>
              <a:tblPr rtl="1"/>
              <a:tblGrid>
                <a:gridCol w="4787900"/>
                <a:gridCol w="4286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أنتم فجنسٌ مُختارٌ وكهنوتٌ ملوكيٌّ وأُمَّةٌ مُقدَّسةٌ وشعبٌ مُبررٌ لكي تُخبِروا بفضائلِ ذاك الذي دعاكُم من الظُّلمةِ إلى نورهِ العجيبِ، </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72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Alors, vous les riches, pleurez à grand bruit sur les malheurs qui vous attendent! 2 Votre richesse est pourrie, vos vêtements rongés des vers; 3 votre or et votre argent rouillent et leur rouille servira contre vous de témoignage, elle dévorera vos chairs comme un feu.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and will eat your flesh like fire.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70" name="Group 30"/>
          <p:cNvGraphicFramePr>
            <a:graphicFrameLocks noGrp="1"/>
          </p:cNvGraphicFramePr>
          <p:nvPr/>
        </p:nvGraphicFramePr>
        <p:xfrm>
          <a:off x="69850" y="0"/>
          <a:ext cx="9074150" cy="6256338"/>
        </p:xfrm>
        <a:graphic>
          <a:graphicData uri="http://schemas.openxmlformats.org/drawingml/2006/table">
            <a:tbl>
              <a:tblPr rtl="1"/>
              <a:tblGrid>
                <a:gridCol w="4643437"/>
                <a:gridCol w="4430713"/>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قَبْلاً لمْ تكونوا شَعباً وأمَّا الآن فأنتُم صِرتُم شعبُ اللـه، الذين كنتُم غير مرحومينَ وأمَّا الآن فمرحُومونَ.</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72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vous êtes constitué des réserves à la fin des temps! 4 Voyez le salaire des ouvriers qui ont fait la récolte dans vos champs: retenu par vous, il crie et les clameurs des moissonneurs sont parvenues aux oreilles du Seigneur Sabah.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You have heaped up treasure in the last days. 4 Indeed the wages of the laborers who mowed your fields, which you kept back by fraud, cry out; and the cries of the reapers have reached the ears of the Lord of Sabaoth.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07" name="Group 15"/>
          <p:cNvGraphicFramePr>
            <a:graphicFrameLocks noGrp="1"/>
          </p:cNvGraphicFramePr>
          <p:nvPr/>
        </p:nvGraphicFramePr>
        <p:xfrm>
          <a:off x="69850" y="0"/>
          <a:ext cx="9074150" cy="6256338"/>
        </p:xfrm>
        <a:graphic>
          <a:graphicData uri="http://schemas.openxmlformats.org/drawingml/2006/table">
            <a:tbl>
              <a:tblPr rtl="1"/>
              <a:tblGrid>
                <a:gridCol w="4572000"/>
                <a:gridCol w="4502150"/>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قَبْلاً لمْ تكونوا شَعباً وأمَّا الآن فأنتُم صِرتُم شعبُ اللـه، الذين كنتُم غير مرحومينَ وأمَّا الآن فمرحُومونَ.</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72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Vous avez eu sur terre une vie de confort et de luxe, vous vous êtes repus au jour du carnage.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You have lived on the earth in pleasure and luxury; you have fattened your hearts as in a day of slaughter.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1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178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3178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587" name="Group 59"/>
          <p:cNvGraphicFramePr>
            <a:graphicFrameLocks noGrp="1"/>
          </p:cNvGraphicFramePr>
          <p:nvPr/>
        </p:nvGraphicFramePr>
        <p:xfrm>
          <a:off x="69850" y="0"/>
          <a:ext cx="9074150" cy="6391594"/>
        </p:xfrm>
        <a:graphic>
          <a:graphicData uri="http://schemas.openxmlformats.org/drawingml/2006/table">
            <a:tbl>
              <a:tblPr rtl="1"/>
              <a:tblGrid>
                <a:gridCol w="4859337"/>
                <a:gridCol w="4214813"/>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الأطهار( 19 : 11 ـ 22 )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a:t>
                      </a:r>
                      <a:r>
                        <a:rPr kumimoji="0" lang="en-US" sz="2800" b="0" i="0" u="sng" strike="noStrike" cap="none" normalizeH="0" baseline="0" smtClean="0">
                          <a:ln>
                            <a:noFill/>
                          </a:ln>
                          <a:solidFill>
                            <a:srgbClr val="FF9900"/>
                          </a:solidFill>
                          <a:effectLst/>
                          <a:latin typeface="Arial" charset="0"/>
                          <a:cs typeface="Arial" charset="0"/>
                        </a:rPr>
                        <a:t> </a:t>
                      </a:r>
                      <a:r>
                        <a:rPr kumimoji="0" lang="en-CA" sz="2800" b="0" i="0" u="sng" strike="noStrike" cap="none" normalizeH="0" baseline="0" smtClean="0">
                          <a:ln>
                            <a:noFill/>
                          </a:ln>
                          <a:solidFill>
                            <a:srgbClr val="FF9900"/>
                          </a:solidFill>
                          <a:effectLst/>
                          <a:latin typeface="Arial" charset="0"/>
                          <a:cs typeface="Arial" charset="0"/>
                        </a:rPr>
                        <a:t>11:19-30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Cependant ceux qu'avait dispersé la tourmente survenue à propos d'Etienne étaient passés jusqu'en Phénicie, à Chypre et à Antioche, sans annoncer la Parole à nul autre qu'aux Juifs.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00"/>
                          </a:solidFill>
                          <a:effectLst/>
                          <a:latin typeface="Arial" charset="0"/>
                          <a:cs typeface="Arial" charset="0"/>
                        </a:rPr>
                        <a:t>Acts 11:19-30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19 Now those who were scattered after the persecution that arose over Stephen traveled as far as Phoenicia, Cyprus, and Antioch, preaching the word to no one but the Jews only.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0588" name="Rectangle 60"/>
          <p:cNvSpPr>
            <a:spLocks noGrp="1" noChangeArrowheads="1"/>
          </p:cNvSpPr>
          <p:nvPr>
            <p:ph type="ctrTitle"/>
          </p:nvPr>
        </p:nvSpPr>
        <p:spPr/>
        <p:txBody>
          <a:bodyPr/>
          <a:lstStyle/>
          <a:p>
            <a:r>
              <a:rPr lang="en-US" sz="1000" dirty="0"/>
              <a:t>4a</a:t>
            </a:r>
          </a:p>
        </p:txBody>
      </p:sp>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610" name="Group 58"/>
          <p:cNvGraphicFramePr>
            <a:graphicFrameLocks noGrp="1"/>
          </p:cNvGraphicFramePr>
          <p:nvPr/>
        </p:nvGraphicFramePr>
        <p:xfrm>
          <a:off x="69850" y="0"/>
          <a:ext cx="9074150" cy="6416295"/>
        </p:xfrm>
        <a:graphic>
          <a:graphicData uri="http://schemas.openxmlformats.org/drawingml/2006/table">
            <a:tbl>
              <a:tblPr rtl="1"/>
              <a:tblGrid>
                <a:gridCol w="4787900"/>
                <a:gridCol w="42862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Certains d'entre eux pourtant, originaires de Chypre et de Cyrène, une fois arrivés à Antioche, adressaient aussi aux Grecs la Bonne Nouvelle de Jésus Seigneur. 21 Le Seigneur leur prêtait main forte, si bien que le nombre fut grand de ceux qui se tournèrent vers le Seigneur,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43" name="Group 67"/>
          <p:cNvGraphicFramePr>
            <a:graphicFrameLocks noGrp="1"/>
          </p:cNvGraphicFramePr>
          <p:nvPr/>
        </p:nvGraphicFramePr>
        <p:xfrm>
          <a:off x="69850" y="115888"/>
          <a:ext cx="9074150" cy="6770880"/>
        </p:xfrm>
        <a:graphic>
          <a:graphicData uri="http://schemas.openxmlformats.org/drawingml/2006/table">
            <a:tbl>
              <a:tblPr rtl="1"/>
              <a:tblGrid>
                <a:gridCol w="4643437"/>
                <a:gridCol w="44307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56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en devenant croyants. La nouvelle de cet événement parvint aux oreilles de l'Église qui était à Jérusalem et l'on délégua Barnabas à Antioche.23 Quand il vit sur place la grâce de Dieu à l'oeuvre, il fut dans la joie et il les pressait tous de rester du fond du coeur attachés au Seigneur.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21" name="Group 37"/>
          <p:cNvGraphicFramePr>
            <a:graphicFrameLocks noGrp="1"/>
          </p:cNvGraphicFramePr>
          <p:nvPr/>
        </p:nvGraphicFramePr>
        <p:xfrm>
          <a:off x="69850" y="0"/>
          <a:ext cx="9074150" cy="5806378"/>
        </p:xfrm>
        <a:graphic>
          <a:graphicData uri="http://schemas.openxmlformats.org/drawingml/2006/table">
            <a:tbl>
              <a:tblPr rtl="1"/>
              <a:tblGrid>
                <a:gridCol w="4500562"/>
                <a:gridCol w="4573588"/>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رجلا صالحا وممتلئا من الروح القدس والايمان.فانضم الى الرب جمع غفير ثم خرج برنابا الى طرسوس ليطلب شاول.ولما وجده جاء به الى انطاكية.</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C'était en effet un homme droit, rempli d'Esprit Saint et de foi. Une foule considérable se joignit ainsi au Seigneur. 25 Barnabas partit alors chercher Saul à Tarse, 26 il l'y trouva et l'amena à Antioche.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26 And when he had found him, he brought him to Antioch.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50" name="Group 42"/>
          <p:cNvGraphicFramePr>
            <a:graphicFrameLocks noGrp="1"/>
          </p:cNvGraphicFramePr>
          <p:nvPr/>
        </p:nvGraphicFramePr>
        <p:xfrm>
          <a:off x="69850" y="0"/>
          <a:ext cx="9074150" cy="6344160"/>
        </p:xfrm>
        <a:graphic>
          <a:graphicData uri="http://schemas.openxmlformats.org/drawingml/2006/table">
            <a:tbl>
              <a:tblPr rtl="1"/>
              <a:tblGrid>
                <a:gridCol w="4932362"/>
                <a:gridCol w="4141788"/>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 وفي تلك الايام انحدر انبياء من اورشليم الى انطاكية.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passèrent une année entière à travailler ensemble dans cette Église et à instruire une foule considérable. Et c'est à Antioche que, pour la première fois, le nom de "chrétiens" fut donné aux disciples.</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En ces jours–là, des prophètes descendirent de Jérusalem à Antioche.</a:t>
                      </a:r>
                      <a:r>
                        <a:rPr kumimoji="0" lang="en-C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So it was that for a whole year they assembled with the church and taught a great many people. And the disciples were first called Christians in Antioch. 27 And in these days prophets came from Jerusalem to Antioch.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82" name="Group 50"/>
          <p:cNvGraphicFramePr>
            <a:graphicFrameLocks noGrp="1"/>
          </p:cNvGraphicFramePr>
          <p:nvPr/>
        </p:nvGraphicFramePr>
        <p:xfrm>
          <a:off x="34925" y="115888"/>
          <a:ext cx="9109075" cy="5978526"/>
        </p:xfrm>
        <a:graphic>
          <a:graphicData uri="http://schemas.openxmlformats.org/drawingml/2006/table">
            <a:tbl>
              <a:tblPr rtl="1"/>
              <a:tblGrid>
                <a:gridCol w="4140200"/>
                <a:gridCol w="49688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وقام واحد منهم اسمه اغابوس واشار بالروح ان جوعا عظيما كان عتيدا ان يصير على جميع المسكونة.الذي صار ايضا في ايام كلوديوس قيصر.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L’un d’eux, du nom d’Agabus, se leva et déclara par l’Esprit qu’il y aurait une grande famine sur la terre entière. Elle eut lieu, en effet, sous Claude.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28 Then one of them, named Agabus, stood up and showed by the Spirit that there was going to be a great famine throughout all the world, which also happened in the days of Claudius Caesar.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92" name="Group 36"/>
          <p:cNvGraphicFramePr>
            <a:graphicFrameLocks noGrp="1"/>
          </p:cNvGraphicFramePr>
          <p:nvPr/>
        </p:nvGraphicFramePr>
        <p:xfrm>
          <a:off x="69850" y="115888"/>
          <a:ext cx="8966200" cy="6535294"/>
        </p:xfrm>
        <a:graphic>
          <a:graphicData uri="http://schemas.openxmlformats.org/drawingml/2006/table">
            <a:tbl>
              <a:tblPr rtl="1"/>
              <a:tblGrid>
                <a:gridCol w="4535487"/>
                <a:gridCol w="44307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فحتم التلاميذ حسبما تيسّر لكل منهم ان يرسل كل واحد شيئا خدمة الى الاخوة الساكنين في اليهودية. ففعلوا ذلك مرسلين الى المشايخ بيد برنابا وشاول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Les disciples décidèrent d’envoyer, chacun selon ses moyens, un secours aux frères qui habitaient la Judée.30  C’est ce qu’ils firent : ils l’envoyèrent aux anciens par les mains de Barnabas et de Saul.</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29 Then the disciples, each according to his ability, determined to send relief to the brethren dwelling in Judea. 30 This they also did, and sent it to the elders by the hands of Barnabas and Saul.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74" name="Group 74"/>
          <p:cNvGraphicFramePr>
            <a:graphicFrameLocks noGrp="1"/>
          </p:cNvGraphicFramePr>
          <p:nvPr/>
        </p:nvGraphicFramePr>
        <p:xfrm>
          <a:off x="69850" y="0"/>
          <a:ext cx="9074150" cy="6685536"/>
        </p:xfrm>
        <a:graphic>
          <a:graphicData uri="http://schemas.openxmlformats.org/drawingml/2006/table">
            <a:tbl>
              <a:tblPr rtl="1"/>
              <a:tblGrid>
                <a:gridCol w="4500562"/>
                <a:gridCol w="4573588"/>
              </a:tblGrid>
              <a:tr h="17732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fr-FR" sz="3600" b="0" i="0" u="sng" strike="noStrike" cap="none" normalizeH="0" baseline="0" dirty="0" smtClean="0">
                          <a:ln>
                            <a:noFill/>
                          </a:ln>
                          <a:solidFill>
                            <a:srgbClr val="FF9933"/>
                          </a:solidFill>
                          <a:effectLst/>
                          <a:latin typeface="Arial" charset="0"/>
                          <a:cs typeface="Arial" charset="0"/>
                        </a:rPr>
                        <a:t>89:12,13,14</a:t>
                      </a:r>
                      <a:r>
                        <a:rPr kumimoji="0" lang="ar-EG" sz="3600" b="0" i="0" u="sng" strike="noStrike" cap="none" normalizeH="0" baseline="0" dirty="0" smtClean="0">
                          <a:ln>
                            <a:noFill/>
                          </a:ln>
                          <a:solidFill>
                            <a:srgbClr val="FF9933"/>
                          </a:solidFill>
                          <a:effectLst/>
                          <a:latin typeface="Arial" charset="0"/>
                          <a:cs typeface="Arial" charset="0"/>
                        </a:rPr>
                        <a:t> )</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لك السموات</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لك ايضا الارض .المسكونة وملؤها انت اسّستهما‏.الشمال والجنوب انت خلقتهما</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تابور وحرمون باسمك يهتفان. لك ذراع القدرة</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قوية يدك.مرتفعة يمينك.</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a:t>
                      </a:r>
                      <a:r>
                        <a:rPr kumimoji="0" lang="en-US" sz="3200" b="0" i="0" u="sng" strike="noStrike" cap="none" normalizeH="0" baseline="0" dirty="0" smtClean="0">
                          <a:ln>
                            <a:noFill/>
                          </a:ln>
                          <a:solidFill>
                            <a:srgbClr val="FF9933"/>
                          </a:solidFill>
                          <a:effectLst/>
                          <a:latin typeface="Arial" charset="0"/>
                          <a:cs typeface="Arial" charset="0"/>
                        </a:rPr>
                        <a:t> </a:t>
                      </a:r>
                      <a:r>
                        <a:rPr kumimoji="0" lang="en-CA" sz="3200" b="0" i="0" u="sng" strike="noStrike" cap="none" normalizeH="0" baseline="0" dirty="0" smtClean="0">
                          <a:ln>
                            <a:noFill/>
                          </a:ln>
                          <a:solidFill>
                            <a:srgbClr val="FF9933"/>
                          </a:solidFill>
                          <a:effectLst/>
                          <a:latin typeface="Arial" charset="0"/>
                          <a:cs typeface="Arial" charset="0"/>
                        </a:rPr>
                        <a:t>89:12,13,14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A toi les cieux, à toi aussi la terre, Le monde et ses richesses, c'est toi qui les fondas. </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Le Nord et le Midi, c'est toi qui les créas. </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A toi ce bras plein de vaillance, cette main puissante, cette droite levée,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89:11-12, 13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11 The heavens are Yours, the earth also is Yours; The world and all its fullness, You have founded them.</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The north and the south, You have created them.</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Strong is Your hand, and high is Your right hand. </a:t>
                      </a: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3675" name="Rectangle 75"/>
          <p:cNvSpPr>
            <a:spLocks noGrp="1" noChangeArrowheads="1"/>
          </p:cNvSpPr>
          <p:nvPr>
            <p:ph type="ctrTitle"/>
          </p:nvPr>
        </p:nvSpPr>
        <p:spPr/>
        <p:txBody>
          <a:bodyPr/>
          <a:lstStyle/>
          <a:p>
            <a:r>
              <a:rPr lang="en-US" sz="1000" dirty="0"/>
              <a:t>4pg</a:t>
            </a:r>
          </a:p>
        </p:txBody>
      </p:sp>
      <p:sp>
        <p:nvSpPr>
          <p:cNvPr id="16" name="Text Box 29">
            <a:hlinkClick r:id="" action="ppaction://macro?name=LetThemExaltHimForBishop"/>
          </p:cNvPr>
          <p:cNvSpPr txBox="1">
            <a:spLocks noChangeArrowheads="1"/>
          </p:cNvSpPr>
          <p:nvPr/>
        </p:nvSpPr>
        <p:spPr bwMode="auto">
          <a:xfrm>
            <a:off x="7072330" y="6215082"/>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916" name="Group 100"/>
          <p:cNvGraphicFramePr>
            <a:graphicFrameLocks noGrp="1"/>
          </p:cNvGraphicFramePr>
          <p:nvPr/>
        </p:nvGraphicFramePr>
        <p:xfrm>
          <a:off x="69850" y="0"/>
          <a:ext cx="9074150" cy="6648960"/>
        </p:xfrm>
        <a:graphic>
          <a:graphicData uri="http://schemas.openxmlformats.org/drawingml/2006/table">
            <a:tbl>
              <a:tblPr rtl="1"/>
              <a:tblGrid>
                <a:gridCol w="4500562"/>
                <a:gridCol w="4573588"/>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( 13 : 3 – 37 )</a:t>
                      </a:r>
                      <a:r>
                        <a:rPr kumimoji="0" lang="ar-SA" sz="3200" b="0" i="0" u="sng" strike="noStrike" cap="none" normalizeH="0" baseline="0" smtClean="0">
                          <a:ln>
                            <a:noFill/>
                          </a:ln>
                          <a:solidFill>
                            <a:srgbClr val="FF9900"/>
                          </a:solidFill>
                          <a:effectLst/>
                          <a:latin typeface="Arial" charset="0"/>
                          <a:cs typeface="Arial" charset="0"/>
                        </a:rPr>
                        <a:t>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جالس على جبل الزيتون تجاه الهيكل سأله بطرس ويعقوب ويوحنا واندراوس على انفراد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قل لنا متى يكون هذا وما هي العلامة عندما يتم جميع هذا.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Marc 13 : 3-37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Comme il était assis au mont des Oliviers en face du temple, Pierre, Jacques, Jean et André, à l'écart, lui demandaient: 4 Dis-nous quand cela arrivera et quel sera le signe que tout cela va finir."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00"/>
                          </a:solidFill>
                          <a:effectLst/>
                          <a:latin typeface="Arial" charset="0"/>
                          <a:cs typeface="Arial" charset="0"/>
                        </a:rPr>
                        <a:t>Mark 13:3-37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 Now as He sat on the Mount of Olives opposite the temple, Peter, James, John, and Andrew asked Him privately, 4 Tell us, when will these things be? And what will be the sign when all these things will be fulfilled?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2917" name="Rectangle 101"/>
          <p:cNvSpPr>
            <a:spLocks noGrp="1" noChangeArrowheads="1"/>
          </p:cNvSpPr>
          <p:nvPr>
            <p:ph type="ctrTitle"/>
          </p:nvPr>
        </p:nvSpPr>
        <p:spPr/>
        <p:txBody>
          <a:bodyPr/>
          <a:lstStyle/>
          <a:p>
            <a:r>
              <a:rPr lang="en-US" sz="1000" dirty="0"/>
              <a:t>4g</a:t>
            </a:r>
          </a:p>
        </p:txBody>
      </p:sp>
    </p:spTree>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03" name="Group 55"/>
          <p:cNvGraphicFramePr>
            <a:graphicFrameLocks noGrp="1"/>
          </p:cNvGraphicFramePr>
          <p:nvPr/>
        </p:nvGraphicFramePr>
        <p:xfrm>
          <a:off x="-36513" y="0"/>
          <a:ext cx="9180513" cy="6770880"/>
        </p:xfrm>
        <a:graphic>
          <a:graphicData uri="http://schemas.openxmlformats.org/drawingml/2006/table">
            <a:tbl>
              <a:tblPr rtl="1"/>
              <a:tblGrid>
                <a:gridCol w="4787900"/>
                <a:gridCol w="4392613"/>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فاجابهم يسوع وابتدأ يقول انظروا لا يضلكم احد. فان كثيرين سيأتون باسمي قائلين انا هو.ويضلون كثيرين.فاذا سمعتم بحروب واخبار حروب فلا ترتاعوا.لانها لا بد ان تكون.ولكن ليس المنتهى بعد.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Jésus se mit à leur dire: "Prenez garde que personne ne vous égare. 6 Beaucoup viendront en prenant mon nom; ils diront: "C'est moi", et ils égareront bien des gens. 7 Quand vous entendrez parler de guerres et de rumeurs de guerres, ne vous alarmez pas: il faut que cela arrive, mais ce ne sera pas encore la fin.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And Jesus, answering them, began to say: Take heed that no one deceives you. 6 For many will come in My name, saying, `I am He,' and will deceive many. 7 But when you hear of wars and rumors of wars, do not be troubled; for such things must happen, but the end is not yet.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98" name="Group 34"/>
          <p:cNvGraphicFramePr>
            <a:graphicFrameLocks noGrp="1"/>
          </p:cNvGraphicFramePr>
          <p:nvPr/>
        </p:nvGraphicFramePr>
        <p:xfrm>
          <a:off x="-36513" y="0"/>
          <a:ext cx="9180513" cy="6847080"/>
        </p:xfrm>
        <a:graphic>
          <a:graphicData uri="http://schemas.openxmlformats.org/drawingml/2006/table">
            <a:tbl>
              <a:tblPr rtl="1"/>
              <a:tblGrid>
                <a:gridCol w="4500562"/>
                <a:gridCol w="4679951"/>
              </a:tblGrid>
              <a:tr h="9810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تقوم امة على امة ومملكة على مملكة وتكون زلازل في اماكن وتكون مجاعات واضطرابات.هذه مبتدأ الاوجاع. فانظروا الى نفوسكم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سيسلمونكم الى مجالس وتجلدون في مجامع</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On se dressera en effet nation contre nation, et royaume contre royaume; il y aura en divers endroits des tremblements de terre, il y aura des famines; ce sera le commencement des douleurs de l'enfantement. 9 Soyez sur vos gardes. On vous livrera aux tribunaux et aux synagogues, vous serez roués de coups,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For nation will rise against nation, and kingdom against kingdom. And there will be earthquakes in various places, and there will be famines and troubles. These are the beginnings of sorrows. 9 But watch out for yourselves, for they will deliver you up to councils, and you will be beaten in the synagogues.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51" name="Group 43"/>
          <p:cNvGraphicFramePr>
            <a:graphicFrameLocks noGrp="1"/>
          </p:cNvGraphicFramePr>
          <p:nvPr/>
        </p:nvGraphicFramePr>
        <p:xfrm>
          <a:off x="69850" y="44450"/>
          <a:ext cx="9074150" cy="6587745"/>
        </p:xfrm>
        <a:graphic>
          <a:graphicData uri="http://schemas.openxmlformats.org/drawingml/2006/table">
            <a:tbl>
              <a:tblPr rtl="1"/>
              <a:tblGrid>
                <a:gridCol w="4643437"/>
                <a:gridCol w="4430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وتوقفون امام ولاة وملوك من اجلي شهادة لهم. وينبغي ان يكرز اولا بالانجيل في جميع الامم.</a:t>
                      </a:r>
                      <a:r>
                        <a:rPr kumimoji="0" lang="ar-EG" sz="3200" b="0" i="0" u="none" strike="noStrike" cap="none" normalizeH="0" baseline="0" smtClean="0">
                          <a:ln>
                            <a:noFill/>
                          </a:ln>
                          <a:solidFill>
                            <a:schemeClr val="bg1"/>
                          </a:solidFill>
                          <a:effectLst/>
                          <a:latin typeface="Arial" charset="0"/>
                          <a:cs typeface="Arial" charset="0"/>
                        </a:rPr>
                        <a:t>1</a:t>
                      </a:r>
                      <a:r>
                        <a:rPr kumimoji="0" lang="ar-SA" sz="3200" b="0" i="0" u="none" strike="noStrike" cap="none" normalizeH="0" baseline="0" smtClean="0">
                          <a:ln>
                            <a:noFill/>
                          </a:ln>
                          <a:solidFill>
                            <a:schemeClr val="bg1"/>
                          </a:solidFill>
                          <a:effectLst/>
                          <a:latin typeface="Arial" charset="0"/>
                          <a:cs typeface="Arial" charset="0"/>
                        </a:rPr>
                        <a:t>  فمتى ساقوكم ليسلموكم فلا تعتنوا من قبل بما تتكلمون ولا تهتموا.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comparaîtrez devant des gouverneurs et des rois à cause de moi: ils auront là un témoignage. 10 Car il faut d'abord que l'Évangile soit proclamé à toutes les nations. 11 Quand on vous conduira pour vous livrer, ne soyez pas inquiets à l'avance de ce que vous direz;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You will be brought before rulers and kings for My sake, for a testimony to them. 10 And the gospel must first be preached to all the nations. 11 But when they arrest you and deliver you up, do not worry beforehand, or premeditate what you will speak.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317" name="Group 29"/>
          <p:cNvGraphicFramePr>
            <a:graphicFrameLocks noGrp="1"/>
          </p:cNvGraphicFramePr>
          <p:nvPr/>
        </p:nvGraphicFramePr>
        <p:xfrm>
          <a:off x="69850" y="0"/>
          <a:ext cx="9074150" cy="6502656"/>
        </p:xfrm>
        <a:graphic>
          <a:graphicData uri="http://schemas.openxmlformats.org/drawingml/2006/table">
            <a:tbl>
              <a:tblPr rtl="1"/>
              <a:tblGrid>
                <a:gridCol w="4643437"/>
                <a:gridCol w="4430713"/>
              </a:tblGrid>
              <a:tr h="9810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مهما أعطيتم في تلك الساعة فبذلك تكلموا.لان لستم انتم المتكلمين بل الروح القدس. وسيسلم الاخ اخاه الى الموت والاب ولده.ويقوم الاولاد على والديهم ويقتلونهم.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 qui vous sera donné à cette heure-là, dites-le; car ce n'est pas vous qui parlerez, mais l'Esprit Saint. 12 Le frère livrera son frère à la mort, et le père son enfant; les enfants se dresseront contre leurs parents et les feront condamner à mort.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But whatever is given you in that hour, speak that; for it is not you who speak, but the Holy Spirit. 12 Now brother will betray brother to death, and a father his child; and children will rise up against parents and cause them to be put to death.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26" name="Group 54"/>
          <p:cNvGraphicFramePr>
            <a:graphicFrameLocks noGrp="1"/>
          </p:cNvGraphicFramePr>
          <p:nvPr/>
        </p:nvGraphicFramePr>
        <p:xfrm>
          <a:off x="69850" y="0"/>
          <a:ext cx="9074150" cy="6022976"/>
        </p:xfrm>
        <a:graphic>
          <a:graphicData uri="http://schemas.openxmlformats.org/drawingml/2006/table">
            <a:tbl>
              <a:tblPr rtl="1"/>
              <a:tblGrid>
                <a:gridCol w="4500562"/>
                <a:gridCol w="4573588"/>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وتكونون مبغضين من الجميع من اجل اسمي.ولكن الذي يصبر الى المنتهى فهذا يخلص. فمتى نظرتم رجسة الخراب التي قال عنها دانيال النبي قائمة حيث لا ينبغي.ليفهم القارئ.</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Vous serez haïs de tous à cause de mon nom. Mais celui qui tiendra jusqu'à la fin, celui-là sera sauvé. 14 Quand vous verrez l'Abominable Dévastateur installé là où il ne faut pas - que le lecteur comprenne! - alors,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And you will be hated by all for My name's sake. But he who endures to the end shall be saved. 14 So when you see the `abomination of desolation,' spoken of by Daniel the prophet, standing where it ought not (let the reader understand),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754" name="Group 58"/>
          <p:cNvGraphicFramePr>
            <a:graphicFrameLocks noGrp="1"/>
          </p:cNvGraphicFramePr>
          <p:nvPr/>
        </p:nvGraphicFramePr>
        <p:xfrm>
          <a:off x="69850" y="0"/>
          <a:ext cx="9074150" cy="6061013"/>
        </p:xfrm>
        <a:graphic>
          <a:graphicData uri="http://schemas.openxmlformats.org/drawingml/2006/table">
            <a:tbl>
              <a:tblPr rtl="1"/>
              <a:tblGrid>
                <a:gridCol w="4859337"/>
                <a:gridCol w="42148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فحينئذ ليهرب الذين في اليهودية الى الجبال. والذي على السطح فلا ينزل الى البيت ولا يدخل ليأخذ من بيته شيئا. والذي في الحقل فلا يرجع الى الوراء ليأخذ ثوبه.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ceux qui seront en Judée, qu'ils fuient dans les montagnes;15  celui qui sera sur la terrasse, qu'il ne descende pas, qu'il n'entre pas dans sa maison pour emporter quelque chose; 16 celui qui sera au champ, qu'il ne retourne pas en arrière pour prendre son manteau!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then let those who are in Judea flee to the mountains. 15 Let him who is on the housetop not go down into the house, nor enter to take anything out of his house. 16 And let him who is in the field not go back to get his clothes.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69" name="Group 29"/>
          <p:cNvGraphicFramePr>
            <a:graphicFrameLocks noGrp="1"/>
          </p:cNvGraphicFramePr>
          <p:nvPr/>
        </p:nvGraphicFramePr>
        <p:xfrm>
          <a:off x="69850" y="0"/>
          <a:ext cx="9074150" cy="6770880"/>
        </p:xfrm>
        <a:graphic>
          <a:graphicData uri="http://schemas.openxmlformats.org/drawingml/2006/table">
            <a:tbl>
              <a:tblPr rtl="1"/>
              <a:tblGrid>
                <a:gridCol w="4572000"/>
                <a:gridCol w="4502150"/>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وويل للحبالى والمرضعات في تلك الايام. وصلّوا لكي لا يكون هربكم في شتاء. لانه يكون في تلك الايام ضيق لم يكن مثله منذ ابتداء الخليقة التي خلقها الله الى الآن ولن يكون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Malheureuses celles qui seront enceintes et celles qui allaiteront en ces jours-là! 18 Priez pour que cela n'arrive pas en hiver. 19 Car ces jours-là seront des jours de détresse comme il n'y en a pas eu de pareille depuis le commencement du monde que Dieu a créé jusqu'à maintenant, et comme il n'y en aura plus.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17 But woe to those who are pregnant and to those who are nursing babies in those days! 18 And pray that your flight may not be in winter. 19 For in those days there will be tribulation, such as has not been since the beginning of the creation which God created until this time, nor ever shall be.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52" name="Group 40"/>
          <p:cNvGraphicFramePr>
            <a:graphicFrameLocks noGrp="1"/>
          </p:cNvGraphicFramePr>
          <p:nvPr/>
        </p:nvGraphicFramePr>
        <p:xfrm>
          <a:off x="69850" y="0"/>
          <a:ext cx="9074150" cy="6061013"/>
        </p:xfrm>
        <a:graphic>
          <a:graphicData uri="http://schemas.openxmlformats.org/drawingml/2006/table">
            <a:tbl>
              <a:tblPr rtl="1"/>
              <a:tblGrid>
                <a:gridCol w="4500562"/>
                <a:gridCol w="45735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ولو لم يقصّر الرب تلك الايام لم يخلص جسد.ولكن لاجل المختارين الذين اختارهم قصّر الايام. حينئذ ان قال لكم احد هوذا المسيح هنا او هوذا هناك فلا تصدقوا.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Et si le Seigneur n'avait pas abrégé ces jours, personne n'aurait la vie sauve; mais à cause des élus, qu'il a choisis, il a abrégé ces jours. 21 Alors si quelqu'un vous dit: "Vois, le Messie est ici! Vois, il est là!", ne le croyez pas.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And unless the Lord had shortened those days, no flesh would be saved; but for the elect's sake, whom He chose, He shortened the days. 21 Then if anyone says to you, `Look, here is the Christ!' or, `Look, He is there!' do not believe it.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28" name="Group 48"/>
          <p:cNvGraphicFramePr>
            <a:graphicFrameLocks noGrp="1"/>
          </p:cNvGraphicFramePr>
          <p:nvPr/>
        </p:nvGraphicFramePr>
        <p:xfrm>
          <a:off x="69850" y="0"/>
          <a:ext cx="9074150" cy="6831840"/>
        </p:xfrm>
        <a:graphic>
          <a:graphicData uri="http://schemas.openxmlformats.org/drawingml/2006/table">
            <a:tbl>
              <a:tblPr rtl="1"/>
              <a:tblGrid>
                <a:gridCol w="4643437"/>
                <a:gridCol w="4430713"/>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سيقوم مسحاء كذبة وانبياء كذبة ويعطون آيات وعجائب لكي يضلوا لو امكن المختارين ايضا. فانظروا انتم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ها انا قد سبقت واخبرتكم بكل شيء واما في تلك الايام بعد ذلك الضيق فالشمس تظلم والقمر لا يعطي ضوءه.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De faux messies et de faux prophètes se lèveront et feront des signes et des prodiges pour égarer, si possible, même les élus. 23 Vous donc, prenez garde, je vous ai prévenus de tout.24 Mais en ces jours-là, après cette détresse, le soleil s'obscurcira, la lune ne brillera plus,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For false christs and false prophets will rise and show signs and wonders to deceive, if possible, even the elect. 23 But take heed; see, I have told you all things beforehand. 24 But in those days, after that tribulation, the sun will be darkened, and the moon will not give its light;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50" name="Group 46"/>
          <p:cNvGraphicFramePr>
            <a:graphicFrameLocks noGrp="1"/>
          </p:cNvGraphicFramePr>
          <p:nvPr/>
        </p:nvGraphicFramePr>
        <p:xfrm>
          <a:off x="69850" y="0"/>
          <a:ext cx="9074150" cy="6935472"/>
        </p:xfrm>
        <a:graphic>
          <a:graphicData uri="http://schemas.openxmlformats.org/drawingml/2006/table">
            <a:tbl>
              <a:tblPr rtl="1"/>
              <a:tblGrid>
                <a:gridCol w="4716462"/>
                <a:gridCol w="4357688"/>
              </a:tblGrid>
              <a:tr h="177323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ونجوم السماء تتساقط والقوات التي في السموات تتزعزع. وحينئذ يبصرون ابن الانسان آتيا في سحاب بقوة كثيرة ومجد  فيرسل حينئذ ملائكته ويجمع مختاريه من الاربع الرياح من اقصاء الارض الى اقصاء السماء</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les étoiles se mettront à tomber du ciel et les puissances qui sont dans les cieux seront ébranlées. 26 Alors on verra le Fils de l'homme venir, entouré de nuées, dans la plénitude de la puissance et dans la gloire. 27 Alors il enverra les anges et, des quatre vents, de l'extrémité de la terre à l'extrémité du ciel, il rassemblera ses élus.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25 the stars of heaven will fall, and the powers in the heavens will be shaken. 26 Then they will see the Son of Man coming in the clouds with great power and glory. 27 And then He will send His angels, and gather together His elect from the four winds, from the farthest part of earth to the farthest part of heaven.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68" name="Group 40"/>
          <p:cNvGraphicFramePr>
            <a:graphicFrameLocks noGrp="1"/>
          </p:cNvGraphicFramePr>
          <p:nvPr/>
        </p:nvGraphicFramePr>
        <p:xfrm>
          <a:off x="69850" y="0"/>
          <a:ext cx="9074150" cy="6344160"/>
        </p:xfrm>
        <a:graphic>
          <a:graphicData uri="http://schemas.openxmlformats.org/drawingml/2006/table">
            <a:tbl>
              <a:tblPr rtl="1"/>
              <a:tblGrid>
                <a:gridCol w="4932362"/>
                <a:gridCol w="4141788"/>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شجرة التين تعلّموا المثل.متى صار غصنها رخصا واخرجت اوراقا تعلمون ان الصيف قريب. هكذا انتم ايضا متى رأيتم هذه الاشياء صائرة فاعلموا انه قريب على الابواب.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Comprenez cette comparaison empruntée au figuier: dès que ses rameaux deviennent tendres et que poussent ses feuilles, vous reconnaissez que l'été est proche. 29 De même, vous aussi, quand vous verrez cela arriver, sachez que le Fils de l'homme est proche, qu'il est à vos portes.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28 Now learn this parable from the fig tree: When its branch has already become tender, and puts forth leaves, you know that summer is near. 29 So you also, when you see these things happening, know that it is near--at the doors!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66" name="Group 30"/>
          <p:cNvGraphicFramePr>
            <a:graphicFrameLocks noGrp="1"/>
          </p:cNvGraphicFramePr>
          <p:nvPr/>
        </p:nvGraphicFramePr>
        <p:xfrm>
          <a:off x="69850" y="0"/>
          <a:ext cx="9074150" cy="6344160"/>
        </p:xfrm>
        <a:graphic>
          <a:graphicData uri="http://schemas.openxmlformats.org/drawingml/2006/table">
            <a:tbl>
              <a:tblPr rtl="1"/>
              <a:tblGrid>
                <a:gridCol w="4500562"/>
                <a:gridCol w="4573588"/>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اقول لكم لا يمضي هذا الجيل حتى يكون هذا كله. السماء والارض تزولان ولكن كلامي لا يزول. واما ذلك اليوم وتلك الساعة فلا يعلم بهما احد ولا الملائكة الذين في السماء ولا الابن الا الآب.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En vérité, je vous le déclare, cette génération ne passera pas que tout cela n'arrive. Le ciel et la terre passeront, mes paroles ne passeront pas. 32 Mais ce jour ou cette heure, nul ne les connaît, ni les anges du ciel, ni le Fils, personne sinon le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30 Assuredly, I say to you, this generation will by no means pass away till all these things take place. 31 Heaven and earth will pass away, but My words will by no means pass away. 32 But of that day and hour no one knows, not even the angels in heaven, nor the Son, but only the Father.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94" name="Group 42"/>
          <p:cNvGraphicFramePr>
            <a:graphicFrameLocks noGrp="1"/>
          </p:cNvGraphicFramePr>
          <p:nvPr/>
        </p:nvGraphicFramePr>
        <p:xfrm>
          <a:off x="69850" y="0"/>
          <a:ext cx="9074150" cy="6061013"/>
        </p:xfrm>
        <a:graphic>
          <a:graphicData uri="http://schemas.openxmlformats.org/drawingml/2006/table">
            <a:tbl>
              <a:tblPr rtl="1"/>
              <a:tblGrid>
                <a:gridCol w="4787900"/>
                <a:gridCol w="42862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انظروا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اسهروا وصلّوا لانكم لا تعلمون متى يكون الوقت. كانما انسان مسافر ترك بيته واعطى عبيده السلطان ولكل واحد عمله واوصى البواب ان يسهر.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Prenez garde, restez éveillés, car vous ne savez pas quand ce sera le moment. 34 C'est comme un homme qui part en voyage: il a laissé sa maison, confié à ses serviteurs l'autorité, à chacun sa tâche, et il a donné au portier l'ordre de veiller.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612" name="Group 36"/>
          <p:cNvGraphicFramePr>
            <a:graphicFrameLocks noGrp="1"/>
          </p:cNvGraphicFramePr>
          <p:nvPr/>
        </p:nvGraphicFramePr>
        <p:xfrm>
          <a:off x="69850" y="0"/>
          <a:ext cx="9074150" cy="5903914"/>
        </p:xfrm>
        <a:graphic>
          <a:graphicData uri="http://schemas.openxmlformats.org/drawingml/2006/table">
            <a:tbl>
              <a:tblPr rtl="1"/>
              <a:tblGrid>
                <a:gridCol w="4572000"/>
                <a:gridCol w="4502150"/>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اسهروا اذا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لانكم لا تعلمون متى يأتي رب البيت أمساء ام نصف الليل أم صياح الديك ام صباحا.  لئلا يأتي بغتة فيجدكم نياما.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Veillez donc, car vous ne savez pas quand le maître de la maison va venir, le soir ou au milieu de la nuit, au chant du coq ou le matin, 36 de peur qu'il n'arrive à l'improviste et ne vous trouve en train de dormir.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32" name="Group 24"/>
          <p:cNvGraphicFramePr>
            <a:graphicFrameLocks noGrp="1"/>
          </p:cNvGraphicFramePr>
          <p:nvPr/>
        </p:nvGraphicFramePr>
        <p:xfrm>
          <a:off x="69850" y="44450"/>
          <a:ext cx="9074150" cy="5905501"/>
        </p:xfrm>
        <a:graphic>
          <a:graphicData uri="http://schemas.openxmlformats.org/drawingml/2006/table">
            <a:tbl>
              <a:tblPr rtl="1"/>
              <a:tblGrid>
                <a:gridCol w="4572000"/>
                <a:gridCol w="45021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وما اقوله لكم اقوله للجميع اسهروا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Ce que je vous dis, je le dis à tous: veillez.</a:t>
                      </a:r>
                      <a:r>
                        <a:rPr kumimoji="0" lang="en-CA"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37 And what I say to you, I say to all: Watch!.</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9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466" name="Group 2"/>
          <p:cNvGraphicFramePr>
            <a:graphicFrameLocks noGrp="1"/>
          </p:cNvGraphicFramePr>
          <p:nvPr/>
        </p:nvGraphicFramePr>
        <p:xfrm>
          <a:off x="539750" y="1052513"/>
          <a:ext cx="8137525" cy="423672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Fifth Sunday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الأحد ال</a:t>
                      </a:r>
                      <a:r>
                        <a:rPr kumimoji="0" lang="ar-EG" sz="4000" b="1" i="0" u="none" strike="noStrike" cap="none" normalizeH="0" baseline="0" smtClean="0">
                          <a:ln>
                            <a:noFill/>
                          </a:ln>
                          <a:solidFill>
                            <a:srgbClr val="FF9900"/>
                          </a:solidFill>
                          <a:effectLst/>
                          <a:latin typeface="Arial" charset="0"/>
                          <a:cs typeface="Arial" charset="0"/>
                        </a:rPr>
                        <a:t>خامس</a:t>
                      </a:r>
                      <a:r>
                        <a:rPr kumimoji="0" lang="ar-KW" sz="4000" b="1" i="0" u="none" strike="noStrike" cap="none" normalizeH="0" baseline="0" smtClean="0">
                          <a:ln>
                            <a:noFill/>
                          </a:ln>
                          <a:solidFill>
                            <a:srgbClr val="FF9900"/>
                          </a:solidFill>
                          <a:effectLst/>
                          <a:latin typeface="Arial" charset="0"/>
                          <a:cs typeface="Arial" charset="0"/>
                        </a:rPr>
                        <a:t> 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Cinquième dimanche du mois</a:t>
                      </a:r>
                      <a:r>
                        <a:rPr kumimoji="0" lang="en-CA" sz="4000" b="0" i="0" u="none" strike="noStrike" cap="none" normalizeH="0" baseline="0" smtClean="0">
                          <a:ln>
                            <a:noFill/>
                          </a:ln>
                          <a:solidFill>
                            <a:srgbClr val="FF9900"/>
                          </a:solidFill>
                          <a:effectLst/>
                          <a:latin typeface="Arial" charset="0"/>
                          <a:cs typeface="Arial" charset="0"/>
                        </a:rPr>
                        <a:t>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en-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4749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514" name="Group 2"/>
          <p:cNvGraphicFramePr>
            <a:graphicFrameLocks noGrp="1"/>
          </p:cNvGraphicFramePr>
          <p:nvPr/>
        </p:nvGraphicFramePr>
        <p:xfrm>
          <a:off x="34925" y="44450"/>
          <a:ext cx="9032875" cy="6453888"/>
        </p:xfrm>
        <a:graphic>
          <a:graphicData uri="http://schemas.openxmlformats.org/drawingml/2006/table">
            <a:tbl>
              <a:tblPr/>
              <a:tblGrid>
                <a:gridCol w="4392613"/>
                <a:gridCol w="4640262"/>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 مزمور عشية</a:t>
                      </a:r>
                      <a:r>
                        <a:rPr kumimoji="0" lang="ar-SA" sz="3600" b="0" i="0" u="sng" strike="noStrike" cap="none" normalizeH="0" baseline="0" dirty="0" smtClean="0">
                          <a:ln>
                            <a:noFill/>
                          </a:ln>
                          <a:solidFill>
                            <a:srgbClr val="FF9900"/>
                          </a:solidFill>
                          <a:effectLst/>
                          <a:latin typeface="Arial" charset="0"/>
                          <a:cs typeface="Arial" charset="0"/>
                        </a:rPr>
                        <a:t> ( 92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3200" b="0" i="0" u="none" strike="noStrike" cap="none" normalizeH="0" baseline="0" dirty="0" smtClean="0">
                          <a:ln>
                            <a:noFill/>
                          </a:ln>
                          <a:solidFill>
                            <a:schemeClr val="bg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00"/>
                          </a:solidFill>
                          <a:effectLst/>
                          <a:latin typeface="Arial" charset="0"/>
                          <a:cs typeface="Arial" charset="0"/>
                        </a:rPr>
                        <a:t>Psaumes</a:t>
                      </a:r>
                      <a:r>
                        <a:rPr kumimoji="0" lang="en-US" sz="3600" b="0" i="0" u="sng" strike="noStrike" cap="none" normalizeH="0" baseline="0" dirty="0" smtClean="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48524" name="Rectangle 12"/>
          <p:cNvSpPr>
            <a:spLocks noGrp="1" noChangeArrowheads="1"/>
          </p:cNvSpPr>
          <p:nvPr>
            <p:ph type="ctrTitle"/>
          </p:nvPr>
        </p:nvSpPr>
        <p:spPr/>
        <p:txBody>
          <a:bodyPr/>
          <a:lstStyle/>
          <a:p>
            <a:r>
              <a:rPr lang="en-US" dirty="0"/>
              <a:t>5pv</a:t>
            </a:r>
          </a:p>
        </p:txBody>
      </p:sp>
      <p:sp>
        <p:nvSpPr>
          <p:cNvPr id="15" name="Text Box 29">
            <a:hlinkClick r:id="" action="ppaction://macro?name=LetThemExaltHimForBishop"/>
          </p:cNvPr>
          <p:cNvSpPr txBox="1">
            <a:spLocks noChangeArrowheads="1"/>
          </p:cNvSpPr>
          <p:nvPr/>
        </p:nvSpPr>
        <p:spPr bwMode="auto">
          <a:xfrm>
            <a:off x="6786578" y="6000768"/>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38" name="Group 2"/>
          <p:cNvGraphicFramePr>
            <a:graphicFrameLocks noGrp="1"/>
          </p:cNvGraphicFramePr>
          <p:nvPr/>
        </p:nvGraphicFramePr>
        <p:xfrm>
          <a:off x="76200" y="0"/>
          <a:ext cx="9032875" cy="6716713"/>
        </p:xfrm>
        <a:graphic>
          <a:graphicData uri="http://schemas.openxmlformats.org/drawingml/2006/table">
            <a:tbl>
              <a:tblPr/>
              <a:tblGrid>
                <a:gridCol w="4495800"/>
                <a:gridCol w="4537075"/>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متى ( 14 : 15 ـ 21 )</a:t>
                      </a:r>
                      <a:r>
                        <a:rPr kumimoji="0" lang="ar-SA" sz="3200" b="0" i="0" u="sng" strike="noStrike" cap="none" normalizeH="0" baseline="0" smtClean="0">
                          <a:ln>
                            <a:noFill/>
                          </a:ln>
                          <a:solidFill>
                            <a:schemeClr val="bg1"/>
                          </a:solidFill>
                          <a:effectLst/>
                          <a:latin typeface="Arial" charset="0"/>
                          <a:cs typeface="Arial" charset="0"/>
                        </a:rPr>
                        <a:t> </a:t>
                      </a:r>
                      <a:endParaRPr kumimoji="0" lang="en-US" sz="3200" b="0" i="0" u="sng"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smtClean="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49549" name="Rectangle 13"/>
          <p:cNvSpPr>
            <a:spLocks noGrp="1" noChangeArrowheads="1"/>
          </p:cNvSpPr>
          <p:nvPr>
            <p:ph type="ctrTitle"/>
          </p:nvPr>
        </p:nvSpPr>
        <p:spPr/>
        <p:txBody>
          <a:bodyPr/>
          <a:lstStyle/>
          <a:p>
            <a:r>
              <a:rPr lang="en-US" dirty="0"/>
              <a:t>5v</a:t>
            </a: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2" name="Group 2"/>
          <p:cNvGraphicFramePr>
            <a:graphicFrameLocks noGrp="1"/>
          </p:cNvGraphicFramePr>
          <p:nvPr/>
        </p:nvGraphicFramePr>
        <p:xfrm>
          <a:off x="76200" y="44450"/>
          <a:ext cx="8915400" cy="5916233"/>
        </p:xfrm>
        <a:graphic>
          <a:graphicData uri="http://schemas.openxmlformats.org/drawingml/2006/table">
            <a:tbl>
              <a:tblPr/>
              <a:tblGrid>
                <a:gridCol w="4419600"/>
                <a:gridCol w="449580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6" name="Group 2"/>
          <p:cNvGraphicFramePr>
            <a:graphicFrameLocks noGrp="1"/>
          </p:cNvGraphicFramePr>
          <p:nvPr/>
        </p:nvGraphicFramePr>
        <p:xfrm>
          <a:off x="34925" y="44450"/>
          <a:ext cx="9032875" cy="6429504"/>
        </p:xfrm>
        <a:graphic>
          <a:graphicData uri="http://schemas.openxmlformats.org/drawingml/2006/table">
            <a:tbl>
              <a:tblPr/>
              <a:tblGrid>
                <a:gridCol w="4460875"/>
                <a:gridCol w="4572000"/>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10" name="Group 2"/>
          <p:cNvGraphicFramePr>
            <a:graphicFrameLocks noGrp="1"/>
          </p:cNvGraphicFramePr>
          <p:nvPr/>
        </p:nvGraphicFramePr>
        <p:xfrm>
          <a:off x="34925" y="152400"/>
          <a:ext cx="9032875" cy="5896992"/>
        </p:xfrm>
        <a:graphic>
          <a:graphicData uri="http://schemas.openxmlformats.org/drawingml/2006/table">
            <a:tbl>
              <a:tblPr/>
              <a:tblGrid>
                <a:gridCol w="4465638"/>
                <a:gridCol w="4567237"/>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en-US" sz="2400" b="0" i="0" u="none" strike="noStrike" cap="none" normalizeH="0" baseline="0" smtClean="0">
                          <a:ln>
                            <a:noFill/>
                          </a:ln>
                          <a:solidFill>
                            <a:srgbClr val="FF9900"/>
                          </a:solidFill>
                          <a:effectLst/>
                          <a:latin typeface="Arial" charset="0"/>
                          <a:cs typeface="Arial" charset="0"/>
                        </a:rPr>
                        <a:t>)</a:t>
                      </a:r>
                      <a:r>
                        <a:rPr kumimoji="0" lang="ar-SA" sz="2400" b="0" i="0" u="none" strike="noStrike" cap="none" normalizeH="0" baseline="0" smtClean="0">
                          <a:ln>
                            <a:noFill/>
                          </a:ln>
                          <a:solidFill>
                            <a:srgbClr val="FF9900"/>
                          </a:solidFill>
                          <a:effectLst/>
                          <a:latin typeface="Arial" charset="0"/>
                          <a:cs typeface="Arial" charset="0"/>
                        </a:rPr>
                        <a:t>والمجد للـه دائماً )</a:t>
                      </a:r>
                      <a:endParaRPr kumimoji="0" lang="en-US" sz="24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5363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8" name="Group 2"/>
          <p:cNvGraphicFramePr>
            <a:graphicFrameLocks noGrp="1"/>
          </p:cNvGraphicFramePr>
          <p:nvPr/>
        </p:nvGraphicFramePr>
        <p:xfrm>
          <a:off x="0" y="44450"/>
          <a:ext cx="9144000" cy="6699314"/>
        </p:xfrm>
        <a:graphic>
          <a:graphicData uri="http://schemas.openxmlformats.org/drawingml/2006/table">
            <a:tbl>
              <a:tblPr/>
              <a:tblGrid>
                <a:gridCol w="5003800"/>
                <a:gridCol w="414020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مزمور باكر</a:t>
                      </a:r>
                      <a:r>
                        <a:rPr kumimoji="0" lang="ar-SA" sz="3600" b="0" i="0" u="sng" strike="noStrike" cap="none" normalizeH="0" baseline="0" dirty="0" smtClean="0">
                          <a:ln>
                            <a:noFill/>
                          </a:ln>
                          <a:solidFill>
                            <a:srgbClr val="FF9900"/>
                          </a:solidFill>
                          <a:effectLst/>
                          <a:latin typeface="Arial" charset="0"/>
                          <a:cs typeface="Arial" charset="0"/>
                        </a:rPr>
                        <a:t> ( 96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smtClean="0">
                          <a:ln>
                            <a:noFill/>
                          </a:ln>
                          <a:solidFill>
                            <a:schemeClr val="bg1"/>
                          </a:solidFill>
                          <a:effectLst/>
                          <a:latin typeface="Arial" charset="0"/>
                          <a:cs typeface="Arial" charset="0"/>
                        </a:rPr>
                        <a:t>.</a:t>
                      </a:r>
                      <a:r>
                        <a:rPr kumimoji="0" lang="ar-SA" sz="2800" b="0" i="0" u="none" strike="noStrike" cap="none" normalizeH="0" baseline="0" dirty="0" smtClean="0">
                          <a:ln>
                            <a:noFill/>
                          </a:ln>
                          <a:solidFill>
                            <a:schemeClr val="bg1"/>
                          </a:solidFill>
                          <a:effectLst/>
                          <a:latin typeface="Arial" charset="0"/>
                          <a:cs typeface="Arial" charset="0"/>
                        </a:rPr>
                        <a:t> </a:t>
                      </a:r>
                      <a:r>
                        <a:rPr kumimoji="0" lang="ar-EG"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00"/>
                          </a:solidFill>
                          <a:effectLst/>
                          <a:latin typeface="Arial" charset="0"/>
                          <a:cs typeface="Arial" charset="0"/>
                        </a:rPr>
                        <a:t>Psaumes </a:t>
                      </a:r>
                      <a:r>
                        <a:rPr kumimoji="0" lang="en-US" sz="3600" b="0" i="0" u="sng" strike="noStrike" cap="none" normalizeH="0" baseline="0" dirty="0" smtClean="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54668" name="Rectangle 12"/>
          <p:cNvSpPr>
            <a:spLocks noGrp="1" noChangeArrowheads="1"/>
          </p:cNvSpPr>
          <p:nvPr>
            <p:ph type="ctrTitle"/>
          </p:nvPr>
        </p:nvSpPr>
        <p:spPr/>
        <p:txBody>
          <a:bodyPr/>
          <a:lstStyle/>
          <a:p>
            <a:r>
              <a:rPr lang="en-US" dirty="0"/>
              <a:t>5pm</a:t>
            </a:r>
          </a:p>
        </p:txBody>
      </p:sp>
      <p:sp>
        <p:nvSpPr>
          <p:cNvPr id="15" name="Text Box 29">
            <a:hlinkClick r:id="" action="ppaction://macro?name=LetThemExaltHimForBishop"/>
          </p:cNvPr>
          <p:cNvSpPr txBox="1">
            <a:spLocks noChangeArrowheads="1"/>
          </p:cNvSpPr>
          <p:nvPr/>
        </p:nvSpPr>
        <p:spPr bwMode="auto">
          <a:xfrm>
            <a:off x="7000892" y="5929330"/>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2" name="Group 2"/>
          <p:cNvGraphicFramePr>
            <a:graphicFrameLocks noGrp="1"/>
          </p:cNvGraphicFramePr>
          <p:nvPr/>
        </p:nvGraphicFramePr>
        <p:xfrm>
          <a:off x="0" y="0"/>
          <a:ext cx="9144000" cy="6740400"/>
        </p:xfrm>
        <a:graphic>
          <a:graphicData uri="http://schemas.openxmlformats.org/drawingml/2006/table">
            <a:tbl>
              <a:tblPr/>
              <a:tblGrid>
                <a:gridCol w="4643438"/>
                <a:gridCol w="4500562"/>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مرقس ( 6 : 35 ـ 44 )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55693" name="Rectangle 13"/>
          <p:cNvSpPr>
            <a:spLocks noGrp="1" noChangeArrowheads="1"/>
          </p:cNvSpPr>
          <p:nvPr>
            <p:ph type="ctrTitle"/>
          </p:nvPr>
        </p:nvSpPr>
        <p:spPr/>
        <p:txBody>
          <a:bodyPr/>
          <a:lstStyle/>
          <a:p>
            <a:r>
              <a:rPr lang="en-US" dirty="0"/>
              <a:t>5m</a:t>
            </a:r>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06" name="Group 2"/>
          <p:cNvGraphicFramePr>
            <a:graphicFrameLocks noGrp="1"/>
          </p:cNvGraphicFramePr>
          <p:nvPr/>
        </p:nvGraphicFramePr>
        <p:xfrm>
          <a:off x="0" y="0"/>
          <a:ext cx="9144000" cy="6904992"/>
        </p:xfrm>
        <a:graphic>
          <a:graphicData uri="http://schemas.openxmlformats.org/drawingml/2006/table">
            <a:tbl>
              <a:tblPr/>
              <a:tblGrid>
                <a:gridCol w="4643438"/>
                <a:gridCol w="4500562"/>
              </a:tblGrid>
              <a:tr h="16287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smtClean="0">
                          <a:ln>
                            <a:noFill/>
                          </a:ln>
                          <a:solidFill>
                            <a:schemeClr val="bg1"/>
                          </a:solidFill>
                          <a:effectLst/>
                          <a:latin typeface="Arial" charset="0"/>
                          <a:cs typeface="Arial" charset="0"/>
                        </a:rPr>
                      </a:br>
                      <a:r>
                        <a:rPr kumimoji="0" lang="ar-SA" sz="3200" b="0" i="0" u="none" strike="noStrike" cap="none" normalizeH="0" baseline="0" smtClean="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smtClean="0">
                          <a:ln>
                            <a:noFill/>
                          </a:ln>
                          <a:solidFill>
                            <a:schemeClr val="bg1"/>
                          </a:solidFill>
                          <a:effectLst/>
                          <a:latin typeface="Arial" charset="0"/>
                          <a:cs typeface="Arial" charset="0"/>
                        </a:rPr>
                        <a:t>répondirent</a:t>
                      </a:r>
                      <a:r>
                        <a:rPr kumimoji="0" lang="fr-FR" sz="2800" b="0" i="0" u="none" strike="noStrike" cap="none" normalizeH="0" baseline="0" smtClean="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30" name="Group 2"/>
          <p:cNvGraphicFramePr>
            <a:graphicFrameLocks noGrp="1"/>
          </p:cNvGraphicFramePr>
          <p:nvPr/>
        </p:nvGraphicFramePr>
        <p:xfrm>
          <a:off x="0" y="0"/>
          <a:ext cx="9144000" cy="6342063"/>
        </p:xfrm>
        <a:graphic>
          <a:graphicData uri="http://schemas.openxmlformats.org/drawingml/2006/table">
            <a:tbl>
              <a:tblPr/>
              <a:tblGrid>
                <a:gridCol w="4648200"/>
                <a:gridCol w="4495800"/>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754" name="Group 2"/>
          <p:cNvGraphicFramePr>
            <a:graphicFrameLocks noGrp="1"/>
          </p:cNvGraphicFramePr>
          <p:nvPr/>
        </p:nvGraphicFramePr>
        <p:xfrm>
          <a:off x="0" y="115888"/>
          <a:ext cx="9144000" cy="6226176"/>
        </p:xfrm>
        <a:graphic>
          <a:graphicData uri="http://schemas.openxmlformats.org/drawingml/2006/table">
            <a:tbl>
              <a:tblPr/>
              <a:tblGrid>
                <a:gridCol w="4500563"/>
                <a:gridCol w="4643437"/>
              </a:tblGrid>
              <a:tr h="1408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778" name="Group 2"/>
          <p:cNvGraphicFramePr>
            <a:graphicFrameLocks noGrp="1"/>
          </p:cNvGraphicFramePr>
          <p:nvPr/>
        </p:nvGraphicFramePr>
        <p:xfrm>
          <a:off x="0" y="0"/>
          <a:ext cx="9144000" cy="5953126"/>
        </p:xfrm>
        <a:graphic>
          <a:graphicData uri="http://schemas.openxmlformats.org/drawingml/2006/table">
            <a:tbl>
              <a:tblPr/>
              <a:tblGrid>
                <a:gridCol w="4500563"/>
                <a:gridCol w="4643437"/>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endParaRPr kumimoji="0" lang="en-US"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rgbClr val="FF9900"/>
                          </a:solidFill>
                          <a:effectLst/>
                          <a:latin typeface="Arial" charset="0"/>
                          <a:cs typeface="Arial" charset="0"/>
                        </a:rPr>
                        <a:t> </a:t>
                      </a:r>
                      <a:r>
                        <a:rPr kumimoji="0" lang="en-US" sz="3200" b="0" i="0" u="none" strike="noStrike" cap="none" normalizeH="0" baseline="0" smtClean="0">
                          <a:ln>
                            <a:noFill/>
                          </a:ln>
                          <a:solidFill>
                            <a:srgbClr val="FF9900"/>
                          </a:solidFill>
                          <a:effectLst/>
                          <a:latin typeface="Arial" charset="0"/>
                          <a:cs typeface="Arial" charset="0"/>
                        </a:rPr>
                        <a:t>)</a:t>
                      </a:r>
                      <a:r>
                        <a:rPr kumimoji="0" lang="ar-SA" sz="3200" b="0" i="0" u="none" strike="noStrike" cap="none" normalizeH="0" baseline="0" smtClean="0">
                          <a:ln>
                            <a:noFill/>
                          </a:ln>
                          <a:solidFill>
                            <a:srgbClr val="FF9900"/>
                          </a:solidFill>
                          <a:effectLst/>
                          <a:latin typeface="Arial" charset="0"/>
                          <a:cs typeface="Arial" charset="0"/>
                        </a:rPr>
                        <a:t> والمجد للـه دائماً)</a:t>
                      </a:r>
                      <a:endParaRPr kumimoji="0" lang="en-US" sz="32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608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608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6080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850" name="Group 2"/>
          <p:cNvGraphicFramePr>
            <a:graphicFrameLocks noGrp="1"/>
          </p:cNvGraphicFramePr>
          <p:nvPr/>
        </p:nvGraphicFramePr>
        <p:xfrm>
          <a:off x="0" y="0"/>
          <a:ext cx="9144000" cy="6648960"/>
        </p:xfrm>
        <a:graphic>
          <a:graphicData uri="http://schemas.openxmlformats.org/drawingml/2006/table">
            <a:tbl>
              <a:tblPr/>
              <a:tblGrid>
                <a:gridCol w="4356100"/>
                <a:gridCol w="4787900"/>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الأولى إلى أهل كورنثوس ( 14 : 18 ـ 25 )</a:t>
                      </a:r>
                      <a:r>
                        <a:rPr kumimoji="0" lang="ar-SA" sz="3200" b="1" i="0" u="sng" strike="noStrike" cap="none" normalizeH="0" baseline="0" smtClean="0">
                          <a:ln>
                            <a:noFill/>
                          </a:ln>
                          <a:solidFill>
                            <a:srgbClr val="FF9900"/>
                          </a:solidFill>
                          <a:effectLst/>
                          <a:latin typeface="Arial" charset="0"/>
                          <a:cs typeface="Arial" charset="0"/>
                        </a:rPr>
                        <a:t> </a:t>
                      </a:r>
                      <a:endParaRPr kumimoji="0" lang="ar-SA"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62861" name="Rectangle 13"/>
          <p:cNvSpPr>
            <a:spLocks noGrp="1" noChangeArrowheads="1"/>
          </p:cNvSpPr>
          <p:nvPr>
            <p:ph type="ctrTitle"/>
          </p:nvPr>
        </p:nvSpPr>
        <p:spPr/>
        <p:txBody>
          <a:bodyPr/>
          <a:lstStyle/>
          <a:p>
            <a:r>
              <a:rPr lang="en-US"/>
              <a:t>5p</a:t>
            </a:r>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874" name="Group 2"/>
          <p:cNvGraphicFramePr>
            <a:graphicFrameLocks noGrp="1"/>
          </p:cNvGraphicFramePr>
          <p:nvPr/>
        </p:nvGraphicFramePr>
        <p:xfrm>
          <a:off x="0" y="0"/>
          <a:ext cx="9144000" cy="6691313"/>
        </p:xfrm>
        <a:graphic>
          <a:graphicData uri="http://schemas.openxmlformats.org/drawingml/2006/table">
            <a:tbl>
              <a:tblPr/>
              <a:tblGrid>
                <a:gridCol w="4140200"/>
                <a:gridCol w="5003800"/>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Brethren, do not be children in </a:t>
                      </a:r>
                      <a:r>
                        <a:rPr kumimoji="0" lang="en-US" sz="2600" b="0" i="0" u="none" strike="noStrike" cap="none" normalizeH="0" baseline="0" smtClean="0">
                          <a:ln>
                            <a:noFill/>
                          </a:ln>
                          <a:solidFill>
                            <a:schemeClr val="bg1"/>
                          </a:solidFill>
                          <a:effectLst/>
                          <a:latin typeface="Arial" charset="0"/>
                          <a:cs typeface="Arial" charset="0"/>
                        </a:rPr>
                        <a:t>understanding</a:t>
                      </a:r>
                      <a:r>
                        <a:rPr kumimoji="0" lang="en-US" sz="2800" b="0" i="0" u="none" strike="noStrike" cap="none" normalizeH="0" baseline="0" smtClean="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898" name="Group 2"/>
          <p:cNvGraphicFramePr>
            <a:graphicFrameLocks noGrp="1"/>
          </p:cNvGraphicFramePr>
          <p:nvPr/>
        </p:nvGraphicFramePr>
        <p:xfrm>
          <a:off x="0" y="0"/>
          <a:ext cx="9109075" cy="6374703"/>
        </p:xfrm>
        <a:graphic>
          <a:graphicData uri="http://schemas.openxmlformats.org/drawingml/2006/table">
            <a:tbl>
              <a:tblPr/>
              <a:tblGrid>
                <a:gridCol w="4067175"/>
                <a:gridCol w="5041900"/>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22" name="Group 2"/>
          <p:cNvGraphicFramePr>
            <a:graphicFrameLocks noGrp="1"/>
          </p:cNvGraphicFramePr>
          <p:nvPr/>
        </p:nvGraphicFramePr>
        <p:xfrm>
          <a:off x="0" y="115888"/>
          <a:ext cx="8991600" cy="6557583"/>
        </p:xfrm>
        <a:graphic>
          <a:graphicData uri="http://schemas.openxmlformats.org/drawingml/2006/table">
            <a:tbl>
              <a:tblPr/>
              <a:tblGrid>
                <a:gridCol w="4787900"/>
                <a:gridCol w="420370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946" name="Group 2"/>
          <p:cNvGraphicFramePr>
            <a:graphicFrameLocks noGrp="1"/>
          </p:cNvGraphicFramePr>
          <p:nvPr/>
        </p:nvGraphicFramePr>
        <p:xfrm>
          <a:off x="0" y="0"/>
          <a:ext cx="9144000" cy="6405120"/>
        </p:xfrm>
        <a:graphic>
          <a:graphicData uri="http://schemas.openxmlformats.org/drawingml/2006/table">
            <a:tbl>
              <a:tblPr/>
              <a:tblGrid>
                <a:gridCol w="4356100"/>
                <a:gridCol w="4787900"/>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smtClean="0">
                          <a:ln>
                            <a:noFill/>
                          </a:ln>
                          <a:solidFill>
                            <a:schemeClr val="bg1"/>
                          </a:solidFill>
                          <a:effectLst/>
                          <a:latin typeface="Arial" charset="0"/>
                          <a:cs typeface="Arial" charset="0"/>
                        </a:rPr>
                        <a:t>.</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68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6899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42" name="Group 2"/>
          <p:cNvGraphicFramePr>
            <a:graphicFrameLocks noGrp="1"/>
          </p:cNvGraphicFramePr>
          <p:nvPr/>
        </p:nvGraphicFramePr>
        <p:xfrm>
          <a:off x="34925" y="0"/>
          <a:ext cx="9109075" cy="6798312"/>
        </p:xfrm>
        <a:graphic>
          <a:graphicData uri="http://schemas.openxmlformats.org/drawingml/2006/table">
            <a:tbl>
              <a:tblPr/>
              <a:tblGrid>
                <a:gridCol w="4384675"/>
                <a:gridCol w="4724400"/>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الكاثوليكون من رسالة يعقوب الرسول ( 5 : 1 ـ 8 )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71053" name="Rectangle 13"/>
          <p:cNvSpPr>
            <a:spLocks noGrp="1" noChangeArrowheads="1"/>
          </p:cNvSpPr>
          <p:nvPr>
            <p:ph type="ctrTitle"/>
          </p:nvPr>
        </p:nvSpPr>
        <p:spPr/>
        <p:txBody>
          <a:bodyPr/>
          <a:lstStyle/>
          <a:p>
            <a:r>
              <a:rPr lang="en-US"/>
              <a:t>5c</a:t>
            </a: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066" name="Group 2"/>
          <p:cNvGraphicFramePr>
            <a:graphicFrameLocks noGrp="1"/>
          </p:cNvGraphicFramePr>
          <p:nvPr/>
        </p:nvGraphicFramePr>
        <p:xfrm>
          <a:off x="34925" y="44450"/>
          <a:ext cx="9109075" cy="6770880"/>
        </p:xfrm>
        <a:graphic>
          <a:graphicData uri="http://schemas.openxmlformats.org/drawingml/2006/table">
            <a:tbl>
              <a:tblPr/>
              <a:tblGrid>
                <a:gridCol w="4105275"/>
                <a:gridCol w="5003800"/>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090" name="Group 2"/>
          <p:cNvGraphicFramePr>
            <a:graphicFrameLocks noGrp="1"/>
          </p:cNvGraphicFramePr>
          <p:nvPr/>
        </p:nvGraphicFramePr>
        <p:xfrm>
          <a:off x="34925" y="188913"/>
          <a:ext cx="9109075" cy="6413501"/>
        </p:xfrm>
        <a:graphic>
          <a:graphicData uri="http://schemas.openxmlformats.org/drawingml/2006/table">
            <a:tbl>
              <a:tblPr/>
              <a:tblGrid>
                <a:gridCol w="4465638"/>
                <a:gridCol w="4643437"/>
              </a:tblGrid>
              <a:tr h="1335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14" name="Group 2"/>
          <p:cNvGraphicFramePr>
            <a:graphicFrameLocks noGrp="1"/>
          </p:cNvGraphicFramePr>
          <p:nvPr/>
        </p:nvGraphicFramePr>
        <p:xfrm>
          <a:off x="0" y="0"/>
          <a:ext cx="9144000" cy="6507163"/>
        </p:xfrm>
        <a:graphic>
          <a:graphicData uri="http://schemas.openxmlformats.org/drawingml/2006/table">
            <a:tbl>
              <a:tblPr/>
              <a:tblGrid>
                <a:gridCol w="4140200"/>
                <a:gridCol w="5003800"/>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761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7616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7616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10" name="Group 2"/>
          <p:cNvGraphicFramePr>
            <a:graphicFrameLocks noGrp="1"/>
          </p:cNvGraphicFramePr>
          <p:nvPr/>
        </p:nvGraphicFramePr>
        <p:xfrm>
          <a:off x="0" y="0"/>
          <a:ext cx="9144000" cy="6478588"/>
        </p:xfrm>
        <a:graphic>
          <a:graphicData uri="http://schemas.openxmlformats.org/drawingml/2006/table">
            <a:tbl>
              <a:tblPr/>
              <a:tblGrid>
                <a:gridCol w="4572000"/>
                <a:gridCol w="4572000"/>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( 24 : 1 ـ 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78221" name="Rectangle 13"/>
          <p:cNvSpPr>
            <a:spLocks noGrp="1" noChangeArrowheads="1"/>
          </p:cNvSpPr>
          <p:nvPr>
            <p:ph type="ctrTitle"/>
          </p:nvPr>
        </p:nvSpPr>
        <p:spPr/>
        <p:txBody>
          <a:bodyPr/>
          <a:lstStyle/>
          <a:p>
            <a:r>
              <a:rPr lang="en-US"/>
              <a:t>5a</a:t>
            </a:r>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34" name="Group 2"/>
          <p:cNvGraphicFramePr>
            <a:graphicFrameLocks noGrp="1"/>
          </p:cNvGraphicFramePr>
          <p:nvPr/>
        </p:nvGraphicFramePr>
        <p:xfrm>
          <a:off x="0" y="44450"/>
          <a:ext cx="9144000" cy="6559551"/>
        </p:xfrm>
        <a:graphic>
          <a:graphicData uri="http://schemas.openxmlformats.org/drawingml/2006/table">
            <a:tbl>
              <a:tblPr/>
              <a:tblGrid>
                <a:gridCol w="4648200"/>
                <a:gridCol w="449580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258" name="Group 2"/>
          <p:cNvGraphicFramePr>
            <a:graphicFrameLocks noGrp="1"/>
          </p:cNvGraphicFramePr>
          <p:nvPr/>
        </p:nvGraphicFramePr>
        <p:xfrm>
          <a:off x="0" y="0"/>
          <a:ext cx="9144000" cy="6567488"/>
        </p:xfrm>
        <a:graphic>
          <a:graphicData uri="http://schemas.openxmlformats.org/drawingml/2006/table">
            <a:tbl>
              <a:tblPr/>
              <a:tblGrid>
                <a:gridCol w="4572000"/>
                <a:gridCol w="457200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82" name="Group 2"/>
          <p:cNvGraphicFramePr>
            <a:graphicFrameLocks noGrp="1"/>
          </p:cNvGraphicFramePr>
          <p:nvPr/>
        </p:nvGraphicFramePr>
        <p:xfrm>
          <a:off x="0" y="0"/>
          <a:ext cx="9144000" cy="6691313"/>
        </p:xfrm>
        <a:graphic>
          <a:graphicData uri="http://schemas.openxmlformats.org/drawingml/2006/table">
            <a:tbl>
              <a:tblPr/>
              <a:tblGrid>
                <a:gridCol w="4724400"/>
                <a:gridCol w="4419600"/>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06" name="Group 2"/>
          <p:cNvGraphicFramePr>
            <a:graphicFrameLocks noGrp="1"/>
          </p:cNvGraphicFramePr>
          <p:nvPr/>
        </p:nvGraphicFramePr>
        <p:xfrm>
          <a:off x="0" y="0"/>
          <a:ext cx="9144000" cy="6495353"/>
        </p:xfrm>
        <a:graphic>
          <a:graphicData uri="http://schemas.openxmlformats.org/drawingml/2006/table">
            <a:tbl>
              <a:tblPr/>
              <a:tblGrid>
                <a:gridCol w="4427538"/>
                <a:gridCol w="4716462"/>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402" name="Group 2"/>
          <p:cNvGraphicFramePr>
            <a:graphicFrameLocks noGrp="1"/>
          </p:cNvGraphicFramePr>
          <p:nvPr/>
        </p:nvGraphicFramePr>
        <p:xfrm>
          <a:off x="0" y="0"/>
          <a:ext cx="9144000" cy="6089016"/>
        </p:xfrm>
        <a:graphic>
          <a:graphicData uri="http://schemas.openxmlformats.org/drawingml/2006/table">
            <a:tbl>
              <a:tblPr/>
              <a:tblGrid>
                <a:gridCol w="4140200"/>
                <a:gridCol w="5003800"/>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مزمور</a:t>
                      </a:r>
                      <a:r>
                        <a:rPr kumimoji="0" lang="ar-SA" sz="3600" b="0" i="0" u="sng" strike="noStrike" cap="none" normalizeH="0" baseline="0" dirty="0" smtClean="0">
                          <a:ln>
                            <a:noFill/>
                          </a:ln>
                          <a:solidFill>
                            <a:srgbClr val="FF9900"/>
                          </a:solidFill>
                          <a:effectLst/>
                          <a:latin typeface="Arial" charset="0"/>
                          <a:cs typeface="Arial" charset="0"/>
                        </a:rPr>
                        <a:t> ( 142 : 6 ، 7 )</a:t>
                      </a:r>
                      <a:endParaRPr kumimoji="0" lang="en-US" sz="3600" b="0" i="0" u="sng" strike="noStrike" cap="none" normalizeH="0" baseline="0" dirty="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r>
                        <a:rPr kumimoji="0" lang="ar-SA" sz="2800" b="1" i="0" u="none" strike="noStrike" cap="none" normalizeH="0" baseline="0" dirty="0" smtClean="0">
                          <a:ln>
                            <a:noFill/>
                          </a:ln>
                          <a:solidFill>
                            <a:schemeClr val="bg1"/>
                          </a:solidFill>
                          <a:effectLst/>
                          <a:latin typeface="Arial" charset="0"/>
                          <a:cs typeface="Arial" charset="0"/>
                        </a:rPr>
                        <a:t>.</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00"/>
                          </a:solidFill>
                          <a:effectLst/>
                          <a:latin typeface="Arial" charset="0"/>
                          <a:cs typeface="Arial" charset="0"/>
                        </a:rPr>
                        <a:t>Psaumes </a:t>
                      </a:r>
                      <a:r>
                        <a:rPr kumimoji="0" lang="en-US" sz="3200" b="0" i="0" u="sng" strike="noStrike" cap="none" normalizeH="0" baseline="0" dirty="0" smtClean="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a:t>
                      </a:r>
                      <a:r>
                        <a:rPr kumimoji="0" lang="fr-FR" sz="2800" b="0" i="0" u="none" strike="noStrike" cap="none" normalizeH="0" baseline="0" dirty="0" err="1" smtClean="0">
                          <a:ln>
                            <a:noFill/>
                          </a:ln>
                          <a:solidFill>
                            <a:schemeClr val="bg1"/>
                          </a:solidFill>
                          <a:effectLst/>
                          <a:latin typeface="Arial" charset="0"/>
                          <a:cs typeface="Arial" charset="0"/>
                        </a:rPr>
                        <a:t>Hâte–toi</a:t>
                      </a:r>
                      <a:r>
                        <a:rPr kumimoji="0" lang="fr-FR" sz="2800" b="0" i="0" u="none" strike="noStrike" cap="none" normalizeH="0" baseline="0" dirty="0" smtClean="0">
                          <a:ln>
                            <a:noFill/>
                          </a:ln>
                          <a:solidFill>
                            <a:schemeClr val="bg1"/>
                          </a:solidFill>
                          <a:effectLst/>
                          <a:latin typeface="Arial" charset="0"/>
                          <a:cs typeface="Arial" charset="0"/>
                        </a:rPr>
                        <a:t> de me répondre, Éternel ! Mon esprit est à bout.</a:t>
                      </a: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a:t>
                      </a:r>
                      <a:r>
                        <a:rPr kumimoji="0" lang="fr-CA" sz="2800" b="0" i="0" u="none" strike="noStrike" cap="none" normalizeH="0" baseline="0" dirty="0" smtClean="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86413" name="Rectangle 13"/>
          <p:cNvSpPr>
            <a:spLocks noGrp="1" noChangeArrowheads="1"/>
          </p:cNvSpPr>
          <p:nvPr>
            <p:ph type="ctrTitle"/>
          </p:nvPr>
        </p:nvSpPr>
        <p:spPr/>
        <p:txBody>
          <a:bodyPr/>
          <a:lstStyle/>
          <a:p>
            <a:r>
              <a:rPr lang="en-US" dirty="0"/>
              <a:t>5pg</a:t>
            </a:r>
          </a:p>
        </p:txBody>
      </p:sp>
      <p:sp>
        <p:nvSpPr>
          <p:cNvPr id="16" name="Text Box 29">
            <a:hlinkClick r:id="" action="ppaction://macro?name=LetThemExaltHimForBishop"/>
          </p:cNvPr>
          <p:cNvSpPr txBox="1">
            <a:spLocks noChangeArrowheads="1"/>
          </p:cNvSpPr>
          <p:nvPr/>
        </p:nvSpPr>
        <p:spPr bwMode="auto">
          <a:xfrm>
            <a:off x="6715140" y="5429264"/>
            <a:ext cx="1659897"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426" name="Group 2"/>
          <p:cNvGraphicFramePr>
            <a:graphicFrameLocks noGrp="1"/>
          </p:cNvGraphicFramePr>
          <p:nvPr/>
        </p:nvGraphicFramePr>
        <p:xfrm>
          <a:off x="0" y="0"/>
          <a:ext cx="9144000" cy="6883782"/>
        </p:xfrm>
        <a:graphic>
          <a:graphicData uri="http://schemas.openxmlformats.org/drawingml/2006/table">
            <a:tbl>
              <a:tblPr/>
              <a:tblGrid>
                <a:gridCol w="4140200"/>
                <a:gridCol w="5003800"/>
              </a:tblGrid>
              <a:tr h="19891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لوقا ( 9 : 12 ـ 17 )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endParaRPr kumimoji="0" lang="ar-SA"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smtClean="0">
                          <a:ln>
                            <a:noFill/>
                          </a:ln>
                          <a:solidFill>
                            <a:schemeClr val="bg1"/>
                          </a:solidFill>
                          <a:effectLst/>
                          <a:latin typeface="Arial" charset="0"/>
                          <a:cs typeface="Arial" charset="0"/>
                        </a:rPr>
                        <a:t>ravitaillement ;</a:t>
                      </a:r>
                      <a:r>
                        <a:rPr kumimoji="0" lang="fr-FR" sz="2800" b="0" i="0" u="none" strike="noStrike" cap="none" normalizeH="0" baseline="0" smtClean="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87437" name="Rectangle 13"/>
          <p:cNvSpPr>
            <a:spLocks noGrp="1" noChangeArrowheads="1"/>
          </p:cNvSpPr>
          <p:nvPr>
            <p:ph type="ctrTitle"/>
          </p:nvPr>
        </p:nvSpPr>
        <p:spPr/>
        <p:txBody>
          <a:bodyPr/>
          <a:lstStyle/>
          <a:p>
            <a:r>
              <a:rPr lang="en-US" dirty="0"/>
              <a:t>5g</a:t>
            </a:r>
          </a:p>
        </p:txBody>
      </p:sp>
    </p:spTree>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450" name="Group 2"/>
          <p:cNvGraphicFramePr>
            <a:graphicFrameLocks noGrp="1"/>
          </p:cNvGraphicFramePr>
          <p:nvPr/>
        </p:nvGraphicFramePr>
        <p:xfrm>
          <a:off x="0" y="0"/>
          <a:ext cx="9144000" cy="6570663"/>
        </p:xfrm>
        <a:graphic>
          <a:graphicData uri="http://schemas.openxmlformats.org/drawingml/2006/table">
            <a:tbl>
              <a:tblPr/>
              <a:tblGrid>
                <a:gridCol w="4343400"/>
                <a:gridCol w="4800600"/>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474" name="Group 2"/>
          <p:cNvGraphicFramePr>
            <a:graphicFrameLocks noGrp="1"/>
          </p:cNvGraphicFramePr>
          <p:nvPr/>
        </p:nvGraphicFramePr>
        <p:xfrm>
          <a:off x="0" y="0"/>
          <a:ext cx="9144000" cy="6856224"/>
        </p:xfrm>
        <a:graphic>
          <a:graphicData uri="http://schemas.openxmlformats.org/drawingml/2006/table">
            <a:tbl>
              <a:tblPr/>
              <a:tblGrid>
                <a:gridCol w="4648200"/>
                <a:gridCol w="4495800"/>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فقال لتلاميذه: " أتكِئُوهُم فِرَقاً خمسينَ خمسينَ ".</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498" name="Group 2"/>
          <p:cNvGraphicFramePr>
            <a:graphicFrameLocks noGrp="1"/>
          </p:cNvGraphicFramePr>
          <p:nvPr/>
        </p:nvGraphicFramePr>
        <p:xfrm>
          <a:off x="0" y="44450"/>
          <a:ext cx="9144000" cy="6698679"/>
        </p:xfrm>
        <a:graphic>
          <a:graphicData uri="http://schemas.openxmlformats.org/drawingml/2006/table">
            <a:tbl>
              <a:tblPr/>
              <a:tblGrid>
                <a:gridCol w="4500563"/>
                <a:gridCol w="4643437"/>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rgbClr val="FF9900"/>
                          </a:solidFill>
                          <a:effectLst/>
                          <a:latin typeface="Arial" charset="0"/>
                          <a:cs typeface="Arial" charset="0"/>
                        </a:rPr>
                        <a:t>( والمجد للـه دائماً )</a:t>
                      </a:r>
                      <a:endParaRPr kumimoji="0" lang="en-US" sz="3200" b="0" i="0" u="none" strike="noStrike" cap="none" normalizeH="0" baseline="0" smtClean="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Text Box 2">
            <a:hlinkClick r:id="" action="ppaction://hlinkshowjump?jump=endshow"/>
          </p:cNvPr>
          <p:cNvSpPr txBox="1">
            <a:spLocks noChangeArrowheads="1"/>
          </p:cNvSpPr>
          <p:nvPr/>
        </p:nvSpPr>
        <p:spPr bwMode="auto">
          <a:xfrm>
            <a:off x="3563938" y="4254500"/>
            <a:ext cx="4125912" cy="1190625"/>
          </a:xfrm>
          <a:prstGeom prst="rect">
            <a:avLst/>
          </a:prstGeom>
          <a:solidFill>
            <a:schemeClr val="accent1"/>
          </a:solidFill>
          <a:ln w="57150" cmpd="thickThin">
            <a:solidFill>
              <a:schemeClr val="bg1"/>
            </a:solidFill>
            <a:miter lim="800000"/>
            <a:headEnd/>
            <a:tailEnd/>
          </a:ln>
          <a:effectLst/>
        </p:spPr>
        <p:txBody>
          <a:bodyPr>
            <a:spAutoFit/>
          </a:bodyPr>
          <a:lstStyle/>
          <a:p>
            <a:pPr algn="ctr" rtl="0">
              <a:lnSpc>
                <a:spcPct val="90000"/>
              </a:lnSpc>
            </a:pPr>
            <a:r>
              <a:rPr lang="en-CA" sz="2400" b="1"/>
              <a:t>To The Liturgy of the Believers File</a:t>
            </a:r>
          </a:p>
          <a:p>
            <a:pPr algn="ctr" rtl="0">
              <a:lnSpc>
                <a:spcPct val="90000"/>
              </a:lnSpc>
            </a:pPr>
            <a:r>
              <a:rPr lang="ar-EG" sz="2800" b="1"/>
              <a:t>نقلاً الى ملف قداس المؤمنين</a:t>
            </a:r>
          </a:p>
        </p:txBody>
      </p:sp>
      <p:pic>
        <p:nvPicPr>
          <p:cNvPr id="491523" name="Picture 3" descr="pointing"/>
          <p:cNvPicPr>
            <a:picLocks noChangeAspect="1" noChangeArrowheads="1"/>
          </p:cNvPicPr>
          <p:nvPr/>
        </p:nvPicPr>
        <p:blipFill>
          <a:blip r:embed="rId2" cstate="print"/>
          <a:srcRect/>
          <a:stretch>
            <a:fillRect/>
          </a:stretch>
        </p:blipFill>
        <p:spPr bwMode="auto">
          <a:xfrm>
            <a:off x="2181225" y="4529138"/>
            <a:ext cx="1238250" cy="628650"/>
          </a:xfrm>
          <a:prstGeom prst="rect">
            <a:avLst/>
          </a:prstGeom>
          <a:noFill/>
        </p:spPr>
      </p:pic>
      <p:sp>
        <p:nvSpPr>
          <p:cNvPr id="4915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91523"/>
                                        </p:tgtEl>
                                        <p:attrNameLst>
                                          <p:attrName>style.visibility</p:attrName>
                                        </p:attrNameLst>
                                      </p:cBhvr>
                                      <p:to>
                                        <p:strVal val="visible"/>
                                      </p:to>
                                    </p:set>
                                    <p:anim calcmode="lin" valueType="num">
                                      <p:cBhvr additive="base">
                                        <p:cTn id="7" dur="500" fill="hold"/>
                                        <p:tgtEl>
                                          <p:spTgt spid="491523"/>
                                        </p:tgtEl>
                                        <p:attrNameLst>
                                          <p:attrName>ppt_x</p:attrName>
                                        </p:attrNameLst>
                                      </p:cBhvr>
                                      <p:tavLst>
                                        <p:tav tm="0">
                                          <p:val>
                                            <p:strVal val="0-#ppt_w/2"/>
                                          </p:val>
                                        </p:tav>
                                        <p:tav tm="100000">
                                          <p:val>
                                            <p:strVal val="#ppt_x"/>
                                          </p:val>
                                        </p:tav>
                                      </p:tavLst>
                                    </p:anim>
                                    <p:anim calcmode="lin" valueType="num">
                                      <p:cBhvr additive="base">
                                        <p:cTn id="8" dur="500" fill="hold"/>
                                        <p:tgtEl>
                                          <p:spTgt spid="4915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6783</TotalTime>
  <Words>28618</Words>
  <Application>Microsoft Office PowerPoint</Application>
  <PresentationFormat>Affichage à l'écran (4:3)</PresentationFormat>
  <Paragraphs>1256</Paragraphs>
  <Slides>285</Slides>
  <Notes>15</Notes>
  <HiddenSlides>0</HiddenSlides>
  <MMClips>0</MMClips>
  <ScaleCrop>false</ScaleCrop>
  <HeadingPairs>
    <vt:vector size="4" baseType="variant">
      <vt:variant>
        <vt:lpstr>Thème</vt:lpstr>
      </vt:variant>
      <vt:variant>
        <vt:i4>1</vt:i4>
      </vt:variant>
      <vt:variant>
        <vt:lpstr>Titres des diapositives</vt:lpstr>
      </vt:variant>
      <vt:variant>
        <vt:i4>285</vt:i4>
      </vt:variant>
    </vt:vector>
  </HeadingPairs>
  <TitlesOfParts>
    <vt:vector size="286" baseType="lpstr">
      <vt:lpstr>Default Design</vt:lpstr>
      <vt:lpstr>قراءات آحاد شهر مسرى Lectures des dimanches du mois de Misra</vt:lpstr>
      <vt:lpstr>Diapositive 2</vt:lpstr>
      <vt:lpstr>Diapositive 3</vt:lpstr>
      <vt:lpstr>1pv</vt:lpstr>
      <vt:lpstr>1v</vt:lpstr>
      <vt:lpstr>Diapositive 6</vt:lpstr>
      <vt:lpstr>Diapositive 7</vt:lpstr>
      <vt:lpstr>Diapositive 8</vt:lpstr>
      <vt:lpstr>Diapositive 9</vt:lpstr>
      <vt:lpstr>1pm</vt:lpstr>
      <vt:lpstr>1m</vt:lpstr>
      <vt:lpstr>Diapositive 12</vt:lpstr>
      <vt:lpstr>Diapositive 13</vt:lpstr>
      <vt:lpstr>Diapositive 14</vt:lpstr>
      <vt:lpstr>Diapositive 15</vt:lpstr>
      <vt:lpstr>Diapositive 16</vt:lpstr>
      <vt:lpstr>Diapositive 17</vt:lpstr>
      <vt:lpstr>Paul, the servant of our Lord, Jesus Christ, called to be an apostle, appointed to the Gospel of God. </vt:lpstr>
      <vt:lpstr>1p</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1c</vt:lpstr>
      <vt:lpstr>Diapositive 35</vt:lpstr>
      <vt:lpstr>Diapositive 36</vt:lpstr>
      <vt:lpstr>Diapositive 37</vt:lpstr>
      <vt:lpstr>Diapositive 38</vt:lpstr>
      <vt:lpstr>The Acts of our fathers, the apostles, may their blessings be with us.  Amen.</vt:lpstr>
      <vt:lpstr>1a</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السنكسار LE SYNAXAIRE</vt:lpstr>
      <vt:lpstr>Diapositive 53</vt:lpstr>
      <vt:lpstr>1pg</vt:lpstr>
      <vt:lpstr>1g</vt:lpstr>
      <vt:lpstr>Diapositive 56</vt:lpstr>
      <vt:lpstr>Diapositive 57</vt:lpstr>
      <vt:lpstr>Diapositive 58</vt:lpstr>
      <vt:lpstr>Diapositive 59</vt:lpstr>
      <vt:lpstr>Diapositive 60</vt:lpstr>
      <vt:lpstr>Diapositive 61</vt:lpstr>
      <vt:lpstr>Diapositive 62</vt:lpstr>
      <vt:lpstr>Diapositive 63</vt:lpstr>
      <vt:lpstr>Diapositive 64</vt:lpstr>
      <vt:lpstr>2pv</vt:lpstr>
      <vt:lpstr>2v</vt:lpstr>
      <vt:lpstr>Diapositive 67</vt:lpstr>
      <vt:lpstr>Diapositive 68</vt:lpstr>
      <vt:lpstr>Diapositive 69</vt:lpstr>
      <vt:lpstr>Diapositive 70</vt:lpstr>
      <vt:lpstr>2pm</vt:lpstr>
      <vt:lpstr>2m</vt:lpstr>
      <vt:lpstr>Diapositive 73</vt:lpstr>
      <vt:lpstr>Diapositive 74</vt:lpstr>
      <vt:lpstr>Diapositive 75</vt:lpstr>
      <vt:lpstr>Paul, the servant of our Lord, Jesus Christ, called to be an apostle, appointed to the Gospel of God. </vt:lpstr>
      <vt:lpstr>2p</vt:lpstr>
      <vt:lpstr>Diapositive 78</vt:lpstr>
      <vt:lpstr>Diapositive 79</vt:lpstr>
      <vt:lpstr>Diapositive 80</vt:lpstr>
      <vt:lpstr>Diapositive 81</vt:lpstr>
      <vt:lpstr>Diapositive 82</vt:lpstr>
      <vt:lpstr>Diapositive 83</vt:lpstr>
      <vt:lpstr>Diapositive 84</vt:lpstr>
      <vt:lpstr>Diapositive 85</vt:lpstr>
      <vt:lpstr>Diapositive 86</vt:lpstr>
      <vt:lpstr>Diapositive 87</vt:lpstr>
      <vt:lpstr>Diapositive 88</vt:lpstr>
      <vt:lpstr>Diapositive 89</vt:lpstr>
      <vt:lpstr>2c</vt:lpstr>
      <vt:lpstr>Diapositive 91</vt:lpstr>
      <vt:lpstr>Diapositive 92</vt:lpstr>
      <vt:lpstr>Diapositive 93</vt:lpstr>
      <vt:lpstr>Diapositive 94</vt:lpstr>
      <vt:lpstr>Diapositive 95</vt:lpstr>
      <vt:lpstr>Diapositive 96</vt:lpstr>
      <vt:lpstr>Diapositive 97</vt:lpstr>
      <vt:lpstr>The Acts of our fathers, the apostles, may their blessings be with us.  Amen.</vt:lpstr>
      <vt:lpstr>2a</vt:lpstr>
      <vt:lpstr>Diapositive 100</vt:lpstr>
      <vt:lpstr>Diapositive 101</vt:lpstr>
      <vt:lpstr>Diapositive 102</vt:lpstr>
      <vt:lpstr>Diapositive 103</vt:lpstr>
      <vt:lpstr>Diapositive 104</vt:lpstr>
      <vt:lpstr>Diapositive 105</vt:lpstr>
      <vt:lpstr>Diapositive 106</vt:lpstr>
      <vt:lpstr>THE SYNEXARIUM السنكسار LE SYNEXAIRE</vt:lpstr>
      <vt:lpstr>Diapositive 108</vt:lpstr>
      <vt:lpstr>2pg</vt:lpstr>
      <vt:lpstr>2g</vt:lpstr>
      <vt:lpstr>Diapositive 111</vt:lpstr>
      <vt:lpstr>Diapositive 112</vt:lpstr>
      <vt:lpstr>Diapositive 113</vt:lpstr>
      <vt:lpstr>Diapositive 114</vt:lpstr>
      <vt:lpstr>Diapositive 115</vt:lpstr>
      <vt:lpstr>Diapositive 116</vt:lpstr>
      <vt:lpstr>Diapositive 117</vt:lpstr>
      <vt:lpstr>Diapositive 118</vt:lpstr>
      <vt:lpstr>Diapositive 119</vt:lpstr>
      <vt:lpstr>3pv</vt:lpstr>
      <vt:lpstr>3v</vt:lpstr>
      <vt:lpstr>Diapositive 122</vt:lpstr>
      <vt:lpstr>Diapositive 123</vt:lpstr>
      <vt:lpstr>Diapositive 124</vt:lpstr>
      <vt:lpstr>Diapositive 125</vt:lpstr>
      <vt:lpstr>Diapositive 126</vt:lpstr>
      <vt:lpstr>Diapositive 127</vt:lpstr>
      <vt:lpstr>3pm</vt:lpstr>
      <vt:lpstr>3m</vt:lpstr>
      <vt:lpstr>Diapositive 130</vt:lpstr>
      <vt:lpstr>Diapositive 131</vt:lpstr>
      <vt:lpstr>Diapositive 132</vt:lpstr>
      <vt:lpstr>Diapositive 133</vt:lpstr>
      <vt:lpstr>Diapositive 134</vt:lpstr>
      <vt:lpstr>Paul, the servant of our Lord, Jesus Christ, called to be an apostle, appointed to the Gospel of God. </vt:lpstr>
      <vt:lpstr>3p</vt:lpstr>
      <vt:lpstr>Diapositive 137</vt:lpstr>
      <vt:lpstr>Diapositive 138</vt:lpstr>
      <vt:lpstr>Diapositive 139</vt:lpstr>
      <vt:lpstr>Diapositive 140</vt:lpstr>
      <vt:lpstr>3c</vt:lpstr>
      <vt:lpstr>Diapositive 142</vt:lpstr>
      <vt:lpstr>Diapositive 143</vt:lpstr>
      <vt:lpstr>Diapositive 144</vt:lpstr>
      <vt:lpstr>Diapositive 145</vt:lpstr>
      <vt:lpstr>Diapositive 146</vt:lpstr>
      <vt:lpstr>Diapositive 147</vt:lpstr>
      <vt:lpstr>Diapositive 148</vt:lpstr>
      <vt:lpstr>Diapositive 149</vt:lpstr>
      <vt:lpstr>The Acts of our fathers, the apostles, may their blessings be with us.  Amen.</vt:lpstr>
      <vt:lpstr>3a</vt:lpstr>
      <vt:lpstr>Diapositive 152</vt:lpstr>
      <vt:lpstr>Diapositive 153</vt:lpstr>
      <vt:lpstr>Diapositive 154</vt:lpstr>
      <vt:lpstr>Diapositive 155</vt:lpstr>
      <vt:lpstr>Diapositive 156</vt:lpstr>
      <vt:lpstr>THE SYNEXARIUM السنكسار LE SYNEXAIRE</vt:lpstr>
      <vt:lpstr>Diapositive 158</vt:lpstr>
      <vt:lpstr>3pg</vt:lpstr>
      <vt:lpstr>3g</vt:lpstr>
      <vt:lpstr>Diapositive 161</vt:lpstr>
      <vt:lpstr>Diapositive 162</vt:lpstr>
      <vt:lpstr>Diapositive 163</vt:lpstr>
      <vt:lpstr>Diapositive 164</vt:lpstr>
      <vt:lpstr>Diapositive 165</vt:lpstr>
      <vt:lpstr>Diapositive 166</vt:lpstr>
      <vt:lpstr>Diapositive 167</vt:lpstr>
      <vt:lpstr>Diapositive 168</vt:lpstr>
      <vt:lpstr>4pv</vt:lpstr>
      <vt:lpstr>4v</vt:lpstr>
      <vt:lpstr>Diapositive 171</vt:lpstr>
      <vt:lpstr>Diapositive 172</vt:lpstr>
      <vt:lpstr>Diapositive 173</vt:lpstr>
      <vt:lpstr>Diapositive 174</vt:lpstr>
      <vt:lpstr>Diapositive 175</vt:lpstr>
      <vt:lpstr>Diapositive 176</vt:lpstr>
      <vt:lpstr>Diapositive 177</vt:lpstr>
      <vt:lpstr>Diapositive 178</vt:lpstr>
      <vt:lpstr>Diapositive 179</vt:lpstr>
      <vt:lpstr>Diapositive 180</vt:lpstr>
      <vt:lpstr>4pm</vt:lpstr>
      <vt:lpstr>4m</vt:lpstr>
      <vt:lpstr>Diapositive 183</vt:lpstr>
      <vt:lpstr>Diapositive 184</vt:lpstr>
      <vt:lpstr>Diapositive 185</vt:lpstr>
      <vt:lpstr>Diapositive 186</vt:lpstr>
      <vt:lpstr>Diapositive 187</vt:lpstr>
      <vt:lpstr>Diapositive 188</vt:lpstr>
      <vt:lpstr>Diapositive 189</vt:lpstr>
      <vt:lpstr>Diapositive 190</vt:lpstr>
      <vt:lpstr>Paul, the servant of our Lord, Jesus Christ, called to be an apostle, appointed to the Gospel of God. </vt:lpstr>
      <vt:lpstr>4p</vt:lpstr>
      <vt:lpstr>Diapositive 193</vt:lpstr>
      <vt:lpstr>Diapositive 194</vt:lpstr>
      <vt:lpstr>Diapositive 195</vt:lpstr>
      <vt:lpstr>Diapositive 196</vt:lpstr>
      <vt:lpstr>Diapositive 197</vt:lpstr>
      <vt:lpstr>Diapositive 198</vt:lpstr>
      <vt:lpstr>Diapositive 199</vt:lpstr>
      <vt:lpstr>Diapositive 200</vt:lpstr>
      <vt:lpstr>Diapositive 201</vt:lpstr>
      <vt:lpstr>Diapositive 202</vt:lpstr>
      <vt:lpstr>Diapositive 203</vt:lpstr>
      <vt:lpstr>Diapositive 204</vt:lpstr>
      <vt:lpstr>Diapositive 205</vt:lpstr>
      <vt:lpstr>4c</vt:lpstr>
      <vt:lpstr>Diapositive 207</vt:lpstr>
      <vt:lpstr>Diapositive 208</vt:lpstr>
      <vt:lpstr>Diapositive 209</vt:lpstr>
      <vt:lpstr>Diapositive 210</vt:lpstr>
      <vt:lpstr>Diapositive 211</vt:lpstr>
      <vt:lpstr>Diapositive 212</vt:lpstr>
      <vt:lpstr>Diapositive 213</vt:lpstr>
      <vt:lpstr>Diapositive 214</vt:lpstr>
      <vt:lpstr>The Acts of our fathers, the apostles, may their blessings be with us.  Amen.</vt:lpstr>
      <vt:lpstr>4a</vt:lpstr>
      <vt:lpstr>Diapositive 217</vt:lpstr>
      <vt:lpstr>Diapositive 218</vt:lpstr>
      <vt:lpstr>Diapositive 219</vt:lpstr>
      <vt:lpstr>Diapositive 220</vt:lpstr>
      <vt:lpstr>Diapositive 221</vt:lpstr>
      <vt:lpstr>Diapositive 222</vt:lpstr>
      <vt:lpstr>Diapositive 223</vt:lpstr>
      <vt:lpstr>THE SYNEXARIUM السنكسار LE SYNEXAIRE</vt:lpstr>
      <vt:lpstr>Diapositive 225</vt:lpstr>
      <vt:lpstr>4pg</vt:lpstr>
      <vt:lpstr>4g</vt:lpstr>
      <vt:lpstr>Diapositive 228</vt:lpstr>
      <vt:lpstr>Diapositive 229</vt:lpstr>
      <vt:lpstr>Diapositive 230</vt:lpstr>
      <vt:lpstr>Diapositive 231</vt:lpstr>
      <vt:lpstr>Diapositive 232</vt:lpstr>
      <vt:lpstr>Diapositive 233</vt:lpstr>
      <vt:lpstr>Diapositive 234</vt:lpstr>
      <vt:lpstr>Diapositive 235</vt:lpstr>
      <vt:lpstr>Diapositive 236</vt:lpstr>
      <vt:lpstr>Diapositive 237</vt:lpstr>
      <vt:lpstr>Diapositive 238</vt:lpstr>
      <vt:lpstr>Diapositive 239</vt:lpstr>
      <vt:lpstr>Diapositive 240</vt:lpstr>
      <vt:lpstr>Diapositive 241</vt:lpstr>
      <vt:lpstr>Diapositive 242</vt:lpstr>
      <vt:lpstr>Diapositive 243</vt:lpstr>
      <vt:lpstr>Diapositive 244</vt:lpstr>
      <vt:lpstr>Diapositive 245</vt:lpstr>
      <vt:lpstr>5pv</vt:lpstr>
      <vt:lpstr>5v</vt:lpstr>
      <vt:lpstr>Diapositive 248</vt:lpstr>
      <vt:lpstr>Diapositive 249</vt:lpstr>
      <vt:lpstr>Diapositive 250</vt:lpstr>
      <vt:lpstr>Diapositive 251</vt:lpstr>
      <vt:lpstr>5pm</vt:lpstr>
      <vt:lpstr>5m</vt:lpstr>
      <vt:lpstr>Diapositive 254</vt:lpstr>
      <vt:lpstr>Diapositive 255</vt:lpstr>
      <vt:lpstr>Diapositive 256</vt:lpstr>
      <vt:lpstr>Diapositive 257</vt:lpstr>
      <vt:lpstr>Paul, the servant of our Lord, Jesus Christ, called to be an apostle, appointed to the Gospel of God. </vt:lpstr>
      <vt:lpstr>5p</vt:lpstr>
      <vt:lpstr>Diapositive 260</vt:lpstr>
      <vt:lpstr>Diapositive 261</vt:lpstr>
      <vt:lpstr>Diapositive 262</vt:lpstr>
      <vt:lpstr>Diapositive 263</vt:lpstr>
      <vt:lpstr>Diapositive 264</vt:lpstr>
      <vt:lpstr>Diapositive 265</vt:lpstr>
      <vt:lpstr>5c</vt:lpstr>
      <vt:lpstr>Diapositive 267</vt:lpstr>
      <vt:lpstr>Diapositive 268</vt:lpstr>
      <vt:lpstr>Diapositive 269</vt:lpstr>
      <vt:lpstr>Diapositive 270</vt:lpstr>
      <vt:lpstr>The Acts of our fathers, the apostles, may their blessings be with us.  Amen.</vt:lpstr>
      <vt:lpstr>5a</vt:lpstr>
      <vt:lpstr>Diapositive 273</vt:lpstr>
      <vt:lpstr>Diapositive 274</vt:lpstr>
      <vt:lpstr>Diapositive 275</vt:lpstr>
      <vt:lpstr>Diapositive 276</vt:lpstr>
      <vt:lpstr>Diapositive 277</vt:lpstr>
      <vt:lpstr>THE SYNEXARIUM السنكسار LE SYNEXAIRE</vt:lpstr>
      <vt:lpstr>Diapositive 279</vt:lpstr>
      <vt:lpstr>5pg</vt:lpstr>
      <vt:lpstr>5g</vt:lpstr>
      <vt:lpstr>Diapositive 282</vt:lpstr>
      <vt:lpstr>Diapositive 283</vt:lpstr>
      <vt:lpstr>Diapositive 284</vt:lpstr>
      <vt:lpstr>Diapositive 285</vt:lpstr>
    </vt:vector>
  </TitlesOfParts>
  <Company>Virgin Mary Coptic Orthodox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Michel</cp:lastModifiedBy>
  <cp:revision>531</cp:revision>
  <dcterms:created xsi:type="dcterms:W3CDTF">2007-08-10T17:48:37Z</dcterms:created>
  <dcterms:modified xsi:type="dcterms:W3CDTF">2011-08-07T22:42:51Z</dcterms:modified>
</cp:coreProperties>
</file>